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2"/>
  </p:handoutMasterIdLst>
  <p:sldIdLst>
    <p:sldId id="279" r:id="rId2"/>
    <p:sldId id="278" r:id="rId3"/>
    <p:sldId id="282" r:id="rId4"/>
    <p:sldId id="280" r:id="rId5"/>
    <p:sldId id="283" r:id="rId6"/>
    <p:sldId id="284" r:id="rId7"/>
    <p:sldId id="285" r:id="rId8"/>
    <p:sldId id="289" r:id="rId9"/>
    <p:sldId id="288" r:id="rId10"/>
    <p:sldId id="300" r:id="rId11"/>
    <p:sldId id="301" r:id="rId12"/>
    <p:sldId id="292" r:id="rId13"/>
    <p:sldId id="293" r:id="rId14"/>
    <p:sldId id="291" r:id="rId15"/>
    <p:sldId id="294" r:id="rId16"/>
    <p:sldId id="295" r:id="rId17"/>
    <p:sldId id="303" r:id="rId18"/>
    <p:sldId id="297" r:id="rId19"/>
    <p:sldId id="298" r:id="rId20"/>
    <p:sldId id="263"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333" userDrawn="1">
          <p15:clr>
            <a:srgbClr val="A4A3A4"/>
          </p15:clr>
        </p15:guide>
        <p15:guide id="2" pos="370" userDrawn="1">
          <p15:clr>
            <a:srgbClr val="A4A3A4"/>
          </p15:clr>
        </p15:guide>
        <p15:guide id="3" orient="horz" pos="346" userDrawn="1">
          <p15:clr>
            <a:srgbClr val="A4A3A4"/>
          </p15:clr>
        </p15:guide>
        <p15:guide id="4" orient="horz" pos="4088" userDrawn="1">
          <p15:clr>
            <a:srgbClr val="A4A3A4"/>
          </p15:clr>
        </p15:guide>
        <p15:guide id="5" pos="3727" userDrawn="1">
          <p15:clr>
            <a:srgbClr val="A4A3A4"/>
          </p15:clr>
        </p15:guide>
        <p15:guide id="6" pos="454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D0433A"/>
    <a:srgbClr val="96C14E"/>
    <a:srgbClr val="60A500"/>
    <a:srgbClr val="76B124"/>
    <a:srgbClr val="005E00"/>
    <a:srgbClr val="3E3232"/>
    <a:srgbClr val="4C8363"/>
    <a:srgbClr val="A20000"/>
    <a:srgbClr val="29B9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7" d="100"/>
          <a:sy n="77" d="100"/>
        </p:scale>
        <p:origin x="282" y="96"/>
      </p:cViewPr>
      <p:guideLst>
        <p:guide pos="7333"/>
        <p:guide pos="370"/>
        <p:guide orient="horz" pos="346"/>
        <p:guide orient="horz" pos="4088"/>
        <p:guide pos="3727"/>
        <p:guide pos="4543"/>
      </p:guideLst>
    </p:cSldViewPr>
  </p:slideViewPr>
  <p:notesTextViewPr>
    <p:cViewPr>
      <p:scale>
        <a:sx n="1" d="1"/>
        <a:sy n="1" d="1"/>
      </p:scale>
      <p:origin x="0" y="0"/>
    </p:cViewPr>
  </p:notesTextViewPr>
  <p:notesViewPr>
    <p:cSldViewPr snapToGrid="0" showGuides="1">
      <p:cViewPr varScale="1">
        <p:scale>
          <a:sx n="63" d="100"/>
          <a:sy n="63" d="100"/>
        </p:scale>
        <p:origin x="2083" y="8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______Microsoft_Excel.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______Microsoft_Excel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_Microsoft_Excel4.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_Microsoft_Excel5.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_Microsoft_Excel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9835311162145543E-2"/>
          <c:y val="5.4559760128364103E-2"/>
          <c:w val="0.94218485899047011"/>
          <c:h val="0.91742790180045874"/>
        </c:manualLayout>
      </c:layout>
      <c:doughnutChart>
        <c:varyColors val="1"/>
        <c:ser>
          <c:idx val="1"/>
          <c:order val="0"/>
          <c:tx>
            <c:strRef>
              <c:f>Sheet1!#REF!</c:f>
              <c:strCache>
                <c:ptCount val="1"/>
                <c:pt idx="0">
                  <c:v>#REF!</c:v>
                </c:pt>
              </c:strCache>
            </c:strRef>
          </c:tx>
          <c:spPr>
            <a:noFill/>
          </c:spPr>
          <c:dLbls>
            <c:dLbl>
              <c:idx val="0"/>
              <c:delete val="1"/>
              <c:extLst>
                <c:ext xmlns:c15="http://schemas.microsoft.com/office/drawing/2012/chart" uri="{CE6537A1-D6FC-4f65-9D91-7224C49458BB}"/>
                <c:ext xmlns:c16="http://schemas.microsoft.com/office/drawing/2014/chart" uri="{C3380CC4-5D6E-409C-BE32-E72D297353CC}">
                  <c16:uniqueId val="{00000000-B4D8-4F03-B0F1-ACE4C5E42957}"/>
                </c:ext>
              </c:extLst>
            </c:dLbl>
            <c:numFmt formatCode="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Sheet1!$B$1:$D$1</c:f>
              <c:strCache>
                <c:ptCount val="3"/>
                <c:pt idx="0">
                  <c:v>3 кв. 2019</c:v>
                </c:pt>
                <c:pt idx="1">
                  <c:v>3 кв. 2019</c:v>
                </c:pt>
                <c:pt idx="2">
                  <c:v>4 кв. 2019</c:v>
                </c:pt>
              </c:strCache>
            </c:strRef>
          </c:cat>
          <c:val>
            <c:numRef>
              <c:f>Sheet1!#REF!</c:f>
              <c:numCache>
                <c:formatCode>General</c:formatCode>
                <c:ptCount val="1"/>
                <c:pt idx="0">
                  <c:v>1</c:v>
                </c:pt>
              </c:numCache>
            </c:numRef>
          </c:val>
          <c:extLst>
            <c:ext xmlns:c16="http://schemas.microsoft.com/office/drawing/2014/chart" uri="{C3380CC4-5D6E-409C-BE32-E72D297353CC}">
              <c16:uniqueId val="{00000001-B4D8-4F03-B0F1-ACE4C5E42957}"/>
            </c:ext>
          </c:extLst>
        </c:ser>
        <c:ser>
          <c:idx val="2"/>
          <c:order val="1"/>
          <c:tx>
            <c:strRef>
              <c:f>Sheet1!$A$2</c:f>
              <c:strCache>
                <c:ptCount val="1"/>
                <c:pt idx="0">
                  <c:v>Ring 5</c:v>
                </c:pt>
              </c:strCache>
            </c:strRef>
          </c:tx>
          <c:dPt>
            <c:idx val="0"/>
            <c:bubble3D val="0"/>
            <c:spPr>
              <a:noFill/>
              <a:ln>
                <a:noFill/>
              </a:ln>
            </c:spPr>
            <c:extLst>
              <c:ext xmlns:c16="http://schemas.microsoft.com/office/drawing/2014/chart" uri="{C3380CC4-5D6E-409C-BE32-E72D297353CC}">
                <c16:uniqueId val="{00000003-B4D8-4F03-B0F1-ACE4C5E42957}"/>
              </c:ext>
            </c:extLst>
          </c:dPt>
          <c:dPt>
            <c:idx val="1"/>
            <c:bubble3D val="0"/>
            <c:spPr>
              <a:solidFill>
                <a:srgbClr val="96C14E"/>
              </a:solidFill>
              <a:ln>
                <a:solidFill>
                  <a:srgbClr val="FFFFFF"/>
                </a:solidFill>
              </a:ln>
            </c:spPr>
            <c:extLst>
              <c:ext xmlns:c16="http://schemas.microsoft.com/office/drawing/2014/chart" uri="{C3380CC4-5D6E-409C-BE32-E72D297353CC}">
                <c16:uniqueId val="{00000005-B4D8-4F03-B0F1-ACE4C5E42957}"/>
              </c:ext>
            </c:extLst>
          </c:dPt>
          <c:dPt>
            <c:idx val="2"/>
            <c:bubble3D val="0"/>
            <c:spPr>
              <a:solidFill>
                <a:srgbClr val="3E3232"/>
              </a:solidFill>
              <a:ln>
                <a:solidFill>
                  <a:srgbClr val="FFFFFF"/>
                </a:solidFill>
              </a:ln>
            </c:spPr>
            <c:extLst>
              <c:ext xmlns:c16="http://schemas.microsoft.com/office/drawing/2014/chart" uri="{C3380CC4-5D6E-409C-BE32-E72D297353CC}">
                <c16:uniqueId val="{00000007-B4D8-4F03-B0F1-ACE4C5E42957}"/>
              </c:ext>
            </c:extLst>
          </c:dPt>
          <c:dLbls>
            <c:dLbl>
              <c:idx val="0"/>
              <c:delete val="1"/>
              <c:extLst>
                <c:ext xmlns:c15="http://schemas.microsoft.com/office/drawing/2012/chart" uri="{CE6537A1-D6FC-4f65-9D91-7224C49458BB}"/>
                <c:ext xmlns:c16="http://schemas.microsoft.com/office/drawing/2014/chart" uri="{C3380CC4-5D6E-409C-BE32-E72D297353CC}">
                  <c16:uniqueId val="{00000003-B4D8-4F03-B0F1-ACE4C5E42957}"/>
                </c:ext>
              </c:extLst>
            </c:dLbl>
            <c:dLbl>
              <c:idx val="1"/>
              <c:layout>
                <c:manualLayout>
                  <c:x val="3.5627296400170282E-2"/>
                  <c:y val="0.24445115134567466"/>
                </c:manualLayout>
              </c:layout>
              <c:numFmt formatCode="0%" sourceLinked="0"/>
              <c:spPr>
                <a:noFill/>
                <a:ln>
                  <a:noFill/>
                </a:ln>
                <a:effectLst/>
              </c:spPr>
              <c:txPr>
                <a:bodyPr/>
                <a:lstStyle/>
                <a:p>
                  <a:pPr>
                    <a:defRPr sz="2600">
                      <a:solidFill>
                        <a:schemeClr val="tx1"/>
                      </a:solidFill>
                      <a:latin typeface="Arial" panose="020B0604020202020204" pitchFamily="34" charset="0"/>
                      <a:cs typeface="Arial" panose="020B0604020202020204" pitchFamily="34" charset="0"/>
                    </a:defRPr>
                  </a:pPr>
                  <a:endParaRPr lang="uk-UA"/>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4D8-4F03-B0F1-ACE4C5E42957}"/>
                </c:ext>
              </c:extLst>
            </c:dLbl>
            <c:dLbl>
              <c:idx val="2"/>
              <c:delete val="1"/>
              <c:extLst>
                <c:ext xmlns:c15="http://schemas.microsoft.com/office/drawing/2012/chart" uri="{CE6537A1-D6FC-4f65-9D91-7224C49458BB}"/>
                <c:ext xmlns:c16="http://schemas.microsoft.com/office/drawing/2014/chart" uri="{C3380CC4-5D6E-409C-BE32-E72D297353CC}">
                  <c16:uniqueId val="{00000007-B4D8-4F03-B0F1-ACE4C5E42957}"/>
                </c:ext>
              </c:extLst>
            </c:dLbl>
            <c:spPr>
              <a:noFill/>
              <a:ln>
                <a:noFill/>
              </a:ln>
              <a:effectLst/>
            </c:spPr>
            <c:txPr>
              <a:bodyPr/>
              <a:lstStyle/>
              <a:p>
                <a:pPr>
                  <a:defRPr>
                    <a:solidFill>
                      <a:schemeClr val="tx1"/>
                    </a:solidFill>
                  </a:defRPr>
                </a:pPr>
                <a:endParaRPr lang="uk-UA"/>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Sheet1!$B$1:$D$1</c:f>
              <c:strCache>
                <c:ptCount val="3"/>
                <c:pt idx="0">
                  <c:v>3 кв. 2019</c:v>
                </c:pt>
                <c:pt idx="1">
                  <c:v>3 кв. 2019</c:v>
                </c:pt>
                <c:pt idx="2">
                  <c:v>4 кв. 2019</c:v>
                </c:pt>
              </c:strCache>
            </c:strRef>
          </c:cat>
          <c:val>
            <c:numRef>
              <c:f>Sheet1!$B$2:$D$2</c:f>
              <c:numCache>
                <c:formatCode>0.0%</c:formatCode>
                <c:ptCount val="3"/>
                <c:pt idx="0" formatCode="0%">
                  <c:v>1</c:v>
                </c:pt>
                <c:pt idx="1">
                  <c:v>0.9</c:v>
                </c:pt>
                <c:pt idx="2" formatCode="0%">
                  <c:v>9.9999999999999978E-2</c:v>
                </c:pt>
              </c:numCache>
            </c:numRef>
          </c:val>
          <c:extLst>
            <c:ext xmlns:c16="http://schemas.microsoft.com/office/drawing/2014/chart" uri="{C3380CC4-5D6E-409C-BE32-E72D297353CC}">
              <c16:uniqueId val="{00000008-B4D8-4F03-B0F1-ACE4C5E42957}"/>
            </c:ext>
          </c:extLst>
        </c:ser>
        <c:dLbls>
          <c:showLegendKey val="0"/>
          <c:showVal val="1"/>
          <c:showCatName val="0"/>
          <c:showSerName val="0"/>
          <c:showPercent val="0"/>
          <c:showBubbleSize val="0"/>
          <c:showLeaderLines val="0"/>
        </c:dLbls>
        <c:firstSliceAng val="90"/>
        <c:holeSize val="20"/>
      </c:doughnutChart>
      <c:spPr>
        <a:noFill/>
        <a:ln w="12700">
          <a:noFill/>
          <a:prstDash val="solid"/>
        </a:ln>
      </c:spPr>
    </c:plotArea>
    <c:plotVisOnly val="1"/>
    <c:dispBlanksAs val="gap"/>
    <c:showDLblsOverMax val="0"/>
  </c:chart>
  <c:spPr>
    <a:noFill/>
    <a:ln>
      <a:noFill/>
    </a:ln>
  </c:spPr>
  <c:txPr>
    <a:bodyPr/>
    <a:lstStyle/>
    <a:p>
      <a:pPr>
        <a:defRPr sz="1400" b="1" i="0" u="none" strike="noStrike" baseline="0">
          <a:solidFill>
            <a:schemeClr val="tx1"/>
          </a:solidFill>
          <a:latin typeface="+mn-lt"/>
          <a:ea typeface="Calibri"/>
          <a:cs typeface="Calibri"/>
        </a:defRPr>
      </a:pPr>
      <a:endParaRPr lang="uk-UA"/>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5916969229844"/>
          <c:y val="5.4559572168139274E-2"/>
          <c:w val="0.94218485899047011"/>
          <c:h val="0.91742790180045874"/>
        </c:manualLayout>
      </c:layout>
      <c:doughnutChart>
        <c:varyColors val="1"/>
        <c:ser>
          <c:idx val="1"/>
          <c:order val="0"/>
          <c:tx>
            <c:strRef>
              <c:f>Sheet1!#REF!</c:f>
              <c:strCache>
                <c:ptCount val="1"/>
                <c:pt idx="0">
                  <c:v>#REF!</c:v>
                </c:pt>
              </c:strCache>
            </c:strRef>
          </c:tx>
          <c:spPr>
            <a:noFill/>
          </c:spPr>
          <c:dLbls>
            <c:dLbl>
              <c:idx val="0"/>
              <c:delete val="1"/>
              <c:extLst>
                <c:ext xmlns:c15="http://schemas.microsoft.com/office/drawing/2012/chart" uri="{CE6537A1-D6FC-4f65-9D91-7224C49458BB}"/>
                <c:ext xmlns:c16="http://schemas.microsoft.com/office/drawing/2014/chart" uri="{C3380CC4-5D6E-409C-BE32-E72D297353CC}">
                  <c16:uniqueId val="{00000000-5CA8-450C-940C-BCFA33A45C5D}"/>
                </c:ext>
              </c:extLst>
            </c:dLbl>
            <c:numFmt formatCode="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Sheet1!$B$1:$D$1</c:f>
              <c:strCache>
                <c:ptCount val="3"/>
                <c:pt idx="0">
                  <c:v>3 кв. 2019</c:v>
                </c:pt>
                <c:pt idx="1">
                  <c:v>3 кв. 2019</c:v>
                </c:pt>
                <c:pt idx="2">
                  <c:v>4 кв. 2019</c:v>
                </c:pt>
              </c:strCache>
            </c:strRef>
          </c:cat>
          <c:val>
            <c:numRef>
              <c:f>Sheet1!#REF!</c:f>
              <c:numCache>
                <c:formatCode>General</c:formatCode>
                <c:ptCount val="1"/>
                <c:pt idx="0">
                  <c:v>1</c:v>
                </c:pt>
              </c:numCache>
            </c:numRef>
          </c:val>
          <c:extLst>
            <c:ext xmlns:c16="http://schemas.microsoft.com/office/drawing/2014/chart" uri="{C3380CC4-5D6E-409C-BE32-E72D297353CC}">
              <c16:uniqueId val="{00000001-5CA8-450C-940C-BCFA33A45C5D}"/>
            </c:ext>
          </c:extLst>
        </c:ser>
        <c:ser>
          <c:idx val="2"/>
          <c:order val="1"/>
          <c:tx>
            <c:strRef>
              <c:f>Sheet1!$A$2</c:f>
              <c:strCache>
                <c:ptCount val="1"/>
                <c:pt idx="0">
                  <c:v>Ring 5</c:v>
                </c:pt>
              </c:strCache>
            </c:strRef>
          </c:tx>
          <c:dPt>
            <c:idx val="0"/>
            <c:bubble3D val="0"/>
            <c:spPr>
              <a:noFill/>
              <a:ln>
                <a:noFill/>
              </a:ln>
            </c:spPr>
            <c:extLst>
              <c:ext xmlns:c16="http://schemas.microsoft.com/office/drawing/2014/chart" uri="{C3380CC4-5D6E-409C-BE32-E72D297353CC}">
                <c16:uniqueId val="{00000003-5CA8-450C-940C-BCFA33A45C5D}"/>
              </c:ext>
            </c:extLst>
          </c:dPt>
          <c:dPt>
            <c:idx val="1"/>
            <c:bubble3D val="0"/>
            <c:spPr>
              <a:solidFill>
                <a:srgbClr val="96C14E"/>
              </a:solidFill>
              <a:ln>
                <a:solidFill>
                  <a:srgbClr val="FFFFFF"/>
                </a:solidFill>
              </a:ln>
            </c:spPr>
            <c:extLst>
              <c:ext xmlns:c16="http://schemas.microsoft.com/office/drawing/2014/chart" uri="{C3380CC4-5D6E-409C-BE32-E72D297353CC}">
                <c16:uniqueId val="{00000005-5CA8-450C-940C-BCFA33A45C5D}"/>
              </c:ext>
            </c:extLst>
          </c:dPt>
          <c:dPt>
            <c:idx val="2"/>
            <c:bubble3D val="0"/>
            <c:spPr>
              <a:solidFill>
                <a:srgbClr val="3E3232"/>
              </a:solidFill>
              <a:ln>
                <a:solidFill>
                  <a:srgbClr val="FFFFFF"/>
                </a:solidFill>
              </a:ln>
            </c:spPr>
            <c:extLst>
              <c:ext xmlns:c16="http://schemas.microsoft.com/office/drawing/2014/chart" uri="{C3380CC4-5D6E-409C-BE32-E72D297353CC}">
                <c16:uniqueId val="{00000007-5CA8-450C-940C-BCFA33A45C5D}"/>
              </c:ext>
            </c:extLst>
          </c:dPt>
          <c:dLbls>
            <c:dLbl>
              <c:idx val="0"/>
              <c:delete val="1"/>
              <c:extLst>
                <c:ext xmlns:c15="http://schemas.microsoft.com/office/drawing/2012/chart" uri="{CE6537A1-D6FC-4f65-9D91-7224C49458BB}"/>
                <c:ext xmlns:c16="http://schemas.microsoft.com/office/drawing/2014/chart" uri="{C3380CC4-5D6E-409C-BE32-E72D297353CC}">
                  <c16:uniqueId val="{00000003-5CA8-450C-940C-BCFA33A45C5D}"/>
                </c:ext>
              </c:extLst>
            </c:dLbl>
            <c:dLbl>
              <c:idx val="1"/>
              <c:layout>
                <c:manualLayout>
                  <c:x val="5.9378827333617136E-2"/>
                  <c:y val="0.22000603621110723"/>
                </c:manualLayout>
              </c:layout>
              <c:numFmt formatCode="0%" sourceLinked="0"/>
              <c:spPr>
                <a:noFill/>
                <a:ln>
                  <a:noFill/>
                </a:ln>
                <a:effectLst/>
              </c:spPr>
              <c:txPr>
                <a:bodyPr/>
                <a:lstStyle/>
                <a:p>
                  <a:pPr>
                    <a:defRPr sz="2600">
                      <a:solidFill>
                        <a:schemeClr val="tx1"/>
                      </a:solidFill>
                      <a:latin typeface="Arial" panose="020B0604020202020204" pitchFamily="34" charset="0"/>
                      <a:cs typeface="Arial" panose="020B0604020202020204" pitchFamily="34" charset="0"/>
                    </a:defRPr>
                  </a:pPr>
                  <a:endParaRPr lang="uk-UA"/>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CA8-450C-940C-BCFA33A45C5D}"/>
                </c:ext>
              </c:extLst>
            </c:dLbl>
            <c:dLbl>
              <c:idx val="2"/>
              <c:delete val="1"/>
              <c:extLst>
                <c:ext xmlns:c15="http://schemas.microsoft.com/office/drawing/2012/chart" uri="{CE6537A1-D6FC-4f65-9D91-7224C49458BB}"/>
                <c:ext xmlns:c16="http://schemas.microsoft.com/office/drawing/2014/chart" uri="{C3380CC4-5D6E-409C-BE32-E72D297353CC}">
                  <c16:uniqueId val="{00000007-5CA8-450C-940C-BCFA33A45C5D}"/>
                </c:ext>
              </c:extLst>
            </c:dLbl>
            <c:spPr>
              <a:noFill/>
              <a:ln>
                <a:noFill/>
              </a:ln>
              <a:effectLst/>
            </c:spPr>
            <c:txPr>
              <a:bodyPr/>
              <a:lstStyle/>
              <a:p>
                <a:pPr>
                  <a:defRPr>
                    <a:solidFill>
                      <a:schemeClr val="tx1"/>
                    </a:solidFill>
                  </a:defRPr>
                </a:pPr>
                <a:endParaRPr lang="uk-UA"/>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Sheet1!$B$1:$D$1</c:f>
              <c:strCache>
                <c:ptCount val="3"/>
                <c:pt idx="0">
                  <c:v>3 кв. 2019</c:v>
                </c:pt>
                <c:pt idx="1">
                  <c:v>3 кв. 2019</c:v>
                </c:pt>
                <c:pt idx="2">
                  <c:v>4 кв. 2019</c:v>
                </c:pt>
              </c:strCache>
            </c:strRef>
          </c:cat>
          <c:val>
            <c:numRef>
              <c:f>Sheet1!$B$2:$D$2</c:f>
              <c:numCache>
                <c:formatCode>0.0%</c:formatCode>
                <c:ptCount val="3"/>
                <c:pt idx="0" formatCode="0%">
                  <c:v>1</c:v>
                </c:pt>
                <c:pt idx="1">
                  <c:v>0.82</c:v>
                </c:pt>
                <c:pt idx="2" formatCode="0%">
                  <c:v>0.18000000000000005</c:v>
                </c:pt>
              </c:numCache>
            </c:numRef>
          </c:val>
          <c:extLst>
            <c:ext xmlns:c16="http://schemas.microsoft.com/office/drawing/2014/chart" uri="{C3380CC4-5D6E-409C-BE32-E72D297353CC}">
              <c16:uniqueId val="{00000008-5CA8-450C-940C-BCFA33A45C5D}"/>
            </c:ext>
          </c:extLst>
        </c:ser>
        <c:dLbls>
          <c:showLegendKey val="0"/>
          <c:showVal val="1"/>
          <c:showCatName val="0"/>
          <c:showSerName val="0"/>
          <c:showPercent val="0"/>
          <c:showBubbleSize val="0"/>
          <c:showLeaderLines val="0"/>
        </c:dLbls>
        <c:firstSliceAng val="90"/>
        <c:holeSize val="20"/>
      </c:doughnutChart>
      <c:spPr>
        <a:noFill/>
        <a:ln w="12700">
          <a:noFill/>
          <a:prstDash val="solid"/>
        </a:ln>
      </c:spPr>
    </c:plotArea>
    <c:plotVisOnly val="1"/>
    <c:dispBlanksAs val="gap"/>
    <c:showDLblsOverMax val="0"/>
  </c:chart>
  <c:spPr>
    <a:noFill/>
    <a:ln>
      <a:noFill/>
    </a:ln>
  </c:spPr>
  <c:txPr>
    <a:bodyPr/>
    <a:lstStyle/>
    <a:p>
      <a:pPr>
        <a:defRPr sz="1400" b="1" i="0" u="none" strike="noStrike" baseline="0">
          <a:solidFill>
            <a:schemeClr val="tx1"/>
          </a:solidFill>
          <a:latin typeface="+mn-lt"/>
          <a:ea typeface="Calibri"/>
          <a:cs typeface="Calibri"/>
        </a:defRPr>
      </a:pPr>
      <a:endParaRPr lang="uk-UA"/>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99108312700629"/>
          <c:y val="0.20799339594433724"/>
          <c:w val="0.40696677787584012"/>
          <c:h val="0.75563809919693148"/>
        </c:manualLayout>
      </c:layout>
      <c:doughnutChart>
        <c:varyColors val="0"/>
        <c:ser>
          <c:idx val="0"/>
          <c:order val="0"/>
          <c:tx>
            <c:strRef>
              <c:f>Аркуш1!$B$1</c:f>
              <c:strCache>
                <c:ptCount val="1"/>
                <c:pt idx="0">
                  <c:v>Продаж</c:v>
                </c:pt>
              </c:strCache>
            </c:strRef>
          </c:tx>
          <c:explosion val="5"/>
          <c:dPt>
            <c:idx val="0"/>
            <c:bubble3D val="0"/>
            <c:explosion val="0"/>
            <c:spPr>
              <a:solidFill>
                <a:srgbClr val="96C14E"/>
              </a:solidFill>
            </c:spPr>
            <c:extLst>
              <c:ext xmlns:c16="http://schemas.microsoft.com/office/drawing/2014/chart" uri="{C3380CC4-5D6E-409C-BE32-E72D297353CC}">
                <c16:uniqueId val="{00000001-DF6B-418D-B4D3-B16B3C9C58B5}"/>
              </c:ext>
            </c:extLst>
          </c:dPt>
          <c:dPt>
            <c:idx val="1"/>
            <c:bubble3D val="0"/>
            <c:explosion val="0"/>
            <c:spPr>
              <a:solidFill>
                <a:srgbClr val="3E3232"/>
              </a:solidFill>
            </c:spPr>
            <c:extLst>
              <c:ext xmlns:c16="http://schemas.microsoft.com/office/drawing/2014/chart" uri="{C3380CC4-5D6E-409C-BE32-E72D297353CC}">
                <c16:uniqueId val="{00000003-DF6B-418D-B4D3-B16B3C9C58B5}"/>
              </c:ext>
            </c:extLst>
          </c:dPt>
          <c:dPt>
            <c:idx val="2"/>
            <c:bubble3D val="0"/>
            <c:spPr>
              <a:noFill/>
            </c:spPr>
            <c:extLst>
              <c:ext xmlns:c16="http://schemas.microsoft.com/office/drawing/2014/chart" uri="{C3380CC4-5D6E-409C-BE32-E72D297353CC}">
                <c16:uniqueId val="{00000005-DF6B-418D-B4D3-B16B3C9C58B5}"/>
              </c:ext>
            </c:extLst>
          </c:dPt>
          <c:dLbls>
            <c:dLbl>
              <c:idx val="0"/>
              <c:spPr>
                <a:noFill/>
                <a:ln>
                  <a:noFill/>
                </a:ln>
                <a:effectLst/>
              </c:spPr>
              <c:txPr>
                <a:bodyPr rot="0" spcFirstLastPara="1" vertOverflow="ellipsis" vert="horz" wrap="square" lIns="36000" tIns="19050" rIns="38100" bIns="19050" anchor="ctr" anchorCtr="1">
                  <a:spAutoFit/>
                </a:bodyPr>
                <a:lstStyle/>
                <a:p>
                  <a:pPr>
                    <a:defRPr sz="1400" b="1" i="0" u="none" strike="noStrike" kern="1200" baseline="0">
                      <a:solidFill>
                        <a:schemeClr val="lt1"/>
                      </a:solidFill>
                      <a:latin typeface="+mn-lt"/>
                      <a:ea typeface="+mn-ea"/>
                      <a:cs typeface="+mn-cs"/>
                    </a:defRPr>
                  </a:pPr>
                  <a:endParaRPr lang="uk-UA"/>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F6B-418D-B4D3-B16B3C9C58B5}"/>
                </c:ext>
              </c:extLst>
            </c:dLbl>
            <c:dLbl>
              <c:idx val="1"/>
              <c:spPr>
                <a:noFill/>
                <a:ln>
                  <a:noFill/>
                </a:ln>
                <a:effectLst/>
              </c:spPr>
              <c:txPr>
                <a:bodyPr rot="0" spcFirstLastPara="1" vertOverflow="ellipsis" vert="horz" wrap="square" lIns="36000" tIns="19050" rIns="38100" bIns="19050" anchor="ctr" anchorCtr="1">
                  <a:spAutoFit/>
                </a:bodyPr>
                <a:lstStyle/>
                <a:p>
                  <a:pPr>
                    <a:defRPr sz="1400" b="1" i="0" u="none" strike="noStrike" kern="1200" baseline="0">
                      <a:solidFill>
                        <a:schemeClr val="lt1"/>
                      </a:solidFill>
                      <a:latin typeface="+mn-lt"/>
                      <a:ea typeface="+mn-ea"/>
                      <a:cs typeface="+mn-cs"/>
                    </a:defRPr>
                  </a:pPr>
                  <a:endParaRPr lang="uk-UA"/>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DF6B-418D-B4D3-B16B3C9C58B5}"/>
                </c:ext>
              </c:extLst>
            </c:dLbl>
            <c:dLbl>
              <c:idx val="2"/>
              <c:tx>
                <c:rich>
                  <a:bodyPr rot="0" spcFirstLastPara="1" vertOverflow="ellipsis" vert="horz" wrap="square" lIns="36000" tIns="19050" rIns="38100" bIns="19050" anchor="ctr" anchorCtr="1">
                    <a:spAutoFit/>
                  </a:bodyPr>
                  <a:lstStyle/>
                  <a:p>
                    <a:pPr>
                      <a:defRPr sz="1400" b="1" i="0" u="none" strike="noStrike" kern="1200" baseline="0">
                        <a:solidFill>
                          <a:schemeClr val="lt1"/>
                        </a:solidFill>
                        <a:latin typeface="+mn-lt"/>
                        <a:ea typeface="+mn-ea"/>
                        <a:cs typeface="+mn-cs"/>
                      </a:defRPr>
                    </a:pPr>
                    <a:fld id="{385144FF-4BDE-48B2-80DD-AEC7523DBD6E}" type="VALUE">
                      <a:rPr lang="en-US" smtClean="0"/>
                      <a:pPr>
                        <a:defRPr sz="1400" b="1" i="0" u="none" strike="noStrike" kern="1200" baseline="0">
                          <a:solidFill>
                            <a:schemeClr val="lt1"/>
                          </a:solidFill>
                          <a:latin typeface="+mn-lt"/>
                          <a:ea typeface="+mn-ea"/>
                          <a:cs typeface="+mn-cs"/>
                        </a:defRPr>
                      </a:pPr>
                      <a:t>[ЗНАЧЕННЯ]</a:t>
                    </a:fld>
                    <a:endParaRPr lang="uk-UA"/>
                  </a:p>
                </c:rich>
              </c:tx>
              <c:spPr>
                <a:noFill/>
                <a:ln>
                  <a:noFill/>
                </a:ln>
                <a:effectLst/>
              </c:sp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5-DF6B-418D-B4D3-B16B3C9C58B5}"/>
                </c:ext>
              </c:extLst>
            </c:dLbl>
            <c:spPr>
              <a:noFill/>
              <a:ln>
                <a:noFill/>
              </a:ln>
              <a:effectLst/>
            </c:spPr>
            <c:txPr>
              <a:bodyPr rot="0" spcFirstLastPara="1" vertOverflow="ellipsis" vert="horz" wrap="square" lIns="36000" tIns="19050" rIns="38100" bIns="19050" anchor="ctr" anchorCtr="1">
                <a:spAutoFit/>
              </a:bodyPr>
              <a:lstStyle/>
              <a:p>
                <a:pPr>
                  <a:defRPr sz="1330" b="1" i="0" u="none" strike="noStrike" kern="1200" baseline="0">
                    <a:solidFill>
                      <a:schemeClr val="lt1"/>
                    </a:solidFill>
                    <a:latin typeface="+mn-lt"/>
                    <a:ea typeface="+mn-ea"/>
                    <a:cs typeface="+mn-cs"/>
                  </a:defRPr>
                </a:pPr>
                <a:endParaRPr lang="uk-UA"/>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c15:spPr>
              </c:ext>
            </c:extLst>
          </c:dLbls>
          <c:cat>
            <c:strRef>
              <c:f>Аркуш1!$A$2:$A$4</c:f>
              <c:strCache>
                <c:ptCount val="3"/>
                <c:pt idx="0">
                  <c:v>Кв. 1</c:v>
                </c:pt>
                <c:pt idx="1">
                  <c:v>Кв. 2</c:v>
                </c:pt>
                <c:pt idx="2">
                  <c:v>Кв. 3</c:v>
                </c:pt>
              </c:strCache>
            </c:strRef>
          </c:cat>
          <c:val>
            <c:numRef>
              <c:f>Аркуш1!$B$2:$B$4</c:f>
              <c:numCache>
                <c:formatCode>General</c:formatCode>
                <c:ptCount val="3"/>
                <c:pt idx="0">
                  <c:v>50</c:v>
                </c:pt>
                <c:pt idx="1">
                  <c:v>46.6</c:v>
                </c:pt>
                <c:pt idx="2">
                  <c:v>4</c:v>
                </c:pt>
              </c:numCache>
            </c:numRef>
          </c:val>
          <c:extLst>
            <c:ext xmlns:c16="http://schemas.microsoft.com/office/drawing/2014/chart" uri="{C3380CC4-5D6E-409C-BE32-E72D297353CC}">
              <c16:uniqueId val="{00000004-DF6B-418D-B4D3-B16B3C9C58B5}"/>
            </c:ext>
          </c:extLst>
        </c:ser>
        <c:dLbls>
          <c:showLegendKey val="0"/>
          <c:showVal val="0"/>
          <c:showCatName val="0"/>
          <c:showSerName val="0"/>
          <c:showPercent val="1"/>
          <c:showBubbleSize val="0"/>
          <c:showLeaderLines val="0"/>
        </c:dLbls>
        <c:firstSliceAng val="180"/>
        <c:holeSize val="5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uk-UA"/>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Аркуш1!$B$1</c:f>
              <c:strCache>
                <c:ptCount val="1"/>
                <c:pt idx="0">
                  <c:v>Продаж</c:v>
                </c:pt>
              </c:strCache>
            </c:strRef>
          </c:tx>
          <c:spPr>
            <a:solidFill>
              <a:srgbClr val="3E3232"/>
            </a:solidFill>
            <a:ln w="12700" cap="flat" cmpd="sng" algn="ctr">
              <a:solidFill>
                <a:schemeClr val="dk1"/>
              </a:solidFill>
              <a:prstDash val="solid"/>
              <a:miter lim="800000"/>
            </a:ln>
            <a:effectLst/>
          </c:spPr>
          <c:dPt>
            <c:idx val="0"/>
            <c:bubble3D val="0"/>
            <c:spPr>
              <a:solidFill>
                <a:srgbClr val="3E3232"/>
              </a:solidFill>
              <a:ln w="12700" cap="flat" cmpd="sng" algn="ctr">
                <a:solidFill>
                  <a:schemeClr val="dk1"/>
                </a:solidFill>
                <a:prstDash val="solid"/>
                <a:miter lim="800000"/>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334-46AF-9C3A-77756F66FE4C}"/>
              </c:ext>
            </c:extLst>
          </c:dPt>
          <c:dPt>
            <c:idx val="1"/>
            <c:bubble3D val="0"/>
            <c:spPr>
              <a:noFill/>
              <a:ln>
                <a:noFill/>
              </a:ln>
              <a:effectLst/>
            </c:spPr>
            <c:extLst>
              <c:ext xmlns:c16="http://schemas.microsoft.com/office/drawing/2014/chart" uri="{C3380CC4-5D6E-409C-BE32-E72D297353CC}">
                <c16:uniqueId val="{00000001-CCFA-4018-AF16-B13F3FB1DD29}"/>
              </c:ext>
            </c:extLst>
          </c:dPt>
          <c:dLbls>
            <c:delete val="1"/>
          </c:dLbls>
          <c:cat>
            <c:strRef>
              <c:f>Аркуш1!$A$2:$A$3</c:f>
              <c:strCache>
                <c:ptCount val="2"/>
                <c:pt idx="0">
                  <c:v>Кв. 1</c:v>
                </c:pt>
                <c:pt idx="1">
                  <c:v>Кв. 2</c:v>
                </c:pt>
              </c:strCache>
            </c:strRef>
          </c:cat>
          <c:val>
            <c:numRef>
              <c:f>Аркуш1!$B$2:$B$3</c:f>
              <c:numCache>
                <c:formatCode>General</c:formatCode>
                <c:ptCount val="2"/>
                <c:pt idx="0">
                  <c:v>60</c:v>
                </c:pt>
                <c:pt idx="1">
                  <c:v>40</c:v>
                </c:pt>
              </c:numCache>
            </c:numRef>
          </c:val>
          <c:extLst>
            <c:ext xmlns:c16="http://schemas.microsoft.com/office/drawing/2014/chart" uri="{C3380CC4-5D6E-409C-BE32-E72D297353CC}">
              <c16:uniqueId val="{00000000-CCFA-4018-AF16-B13F3FB1DD29}"/>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6F6F6"/>
    </a:solidFill>
    <a:ln>
      <a:noFill/>
    </a:ln>
    <a:effectLst/>
  </c:spPr>
  <c:txPr>
    <a:bodyPr/>
    <a:lstStyle/>
    <a:p>
      <a:pPr>
        <a:defRPr/>
      </a:pPr>
      <a:endParaRPr lang="uk-UA"/>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Аркуш1!$B$1</c:f>
              <c:strCache>
                <c:ptCount val="1"/>
                <c:pt idx="0">
                  <c:v>Продаж</c:v>
                </c:pt>
              </c:strCache>
            </c:strRef>
          </c:tx>
          <c:spPr>
            <a:solidFill>
              <a:srgbClr val="3E3232"/>
            </a:solidFill>
            <a:ln w="12700" cap="flat" cmpd="sng" algn="ctr">
              <a:solidFill>
                <a:schemeClr val="dk1"/>
              </a:solidFill>
              <a:prstDash val="solid"/>
              <a:miter lim="800000"/>
            </a:ln>
            <a:effectLst/>
          </c:spPr>
          <c:dPt>
            <c:idx val="0"/>
            <c:bubble3D val="0"/>
            <c:spPr>
              <a:solidFill>
                <a:srgbClr val="3E3232"/>
              </a:solidFill>
              <a:ln w="12700" cap="flat" cmpd="sng" algn="ctr">
                <a:solidFill>
                  <a:schemeClr val="dk1"/>
                </a:solidFill>
                <a:prstDash val="solid"/>
                <a:miter lim="800000"/>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728A-4CC6-B4D2-B35C7C9539A5}"/>
              </c:ext>
            </c:extLst>
          </c:dPt>
          <c:dPt>
            <c:idx val="1"/>
            <c:bubble3D val="0"/>
            <c:spPr>
              <a:noFill/>
              <a:ln>
                <a:noFill/>
              </a:ln>
              <a:effectLst/>
            </c:spPr>
            <c:extLst>
              <c:ext xmlns:c16="http://schemas.microsoft.com/office/drawing/2014/chart" uri="{C3380CC4-5D6E-409C-BE32-E72D297353CC}">
                <c16:uniqueId val="{00000003-728A-4CC6-B4D2-B35C7C9539A5}"/>
              </c:ext>
            </c:extLst>
          </c:dPt>
          <c:dLbls>
            <c:delete val="1"/>
          </c:dLbls>
          <c:cat>
            <c:strRef>
              <c:f>Аркуш1!$A$2:$A$3</c:f>
              <c:strCache>
                <c:ptCount val="2"/>
                <c:pt idx="0">
                  <c:v>Кв. 1</c:v>
                </c:pt>
                <c:pt idx="1">
                  <c:v>Кв. 2</c:v>
                </c:pt>
              </c:strCache>
            </c:strRef>
          </c:cat>
          <c:val>
            <c:numRef>
              <c:f>Аркуш1!$B$2:$B$3</c:f>
              <c:numCache>
                <c:formatCode>General</c:formatCode>
                <c:ptCount val="2"/>
                <c:pt idx="0">
                  <c:v>40</c:v>
                </c:pt>
                <c:pt idx="1">
                  <c:v>60</c:v>
                </c:pt>
              </c:numCache>
            </c:numRef>
          </c:val>
          <c:extLst>
            <c:ext xmlns:c16="http://schemas.microsoft.com/office/drawing/2014/chart" uri="{C3380CC4-5D6E-409C-BE32-E72D297353CC}">
              <c16:uniqueId val="{00000004-728A-4CC6-B4D2-B35C7C9539A5}"/>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6F6F6"/>
    </a:solidFill>
    <a:ln>
      <a:noFill/>
    </a:ln>
    <a:effectLst/>
  </c:spPr>
  <c:txPr>
    <a:bodyPr/>
    <a:lstStyle/>
    <a:p>
      <a:pPr>
        <a:defRPr/>
      </a:pPr>
      <a:endParaRPr lang="uk-UA"/>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Аркуш1!$B$1</c:f>
              <c:strCache>
                <c:ptCount val="1"/>
                <c:pt idx="0">
                  <c:v>Продаж</c:v>
                </c:pt>
              </c:strCache>
            </c:strRef>
          </c:tx>
          <c:spPr>
            <a:solidFill>
              <a:srgbClr val="3E3232"/>
            </a:solidFill>
            <a:ln w="12700" cap="flat" cmpd="sng" algn="ctr">
              <a:solidFill>
                <a:schemeClr val="dk1"/>
              </a:solidFill>
              <a:prstDash val="solid"/>
              <a:miter lim="800000"/>
            </a:ln>
            <a:effectLst/>
          </c:spPr>
          <c:dPt>
            <c:idx val="0"/>
            <c:bubble3D val="0"/>
            <c:spPr>
              <a:solidFill>
                <a:srgbClr val="3E3232"/>
              </a:solidFill>
              <a:ln w="12700" cap="flat" cmpd="sng" algn="ctr">
                <a:solidFill>
                  <a:schemeClr val="dk1"/>
                </a:solidFill>
                <a:prstDash val="solid"/>
                <a:miter lim="800000"/>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394F-4D9F-8895-8837B160649F}"/>
              </c:ext>
            </c:extLst>
          </c:dPt>
          <c:dPt>
            <c:idx val="1"/>
            <c:bubble3D val="0"/>
            <c:spPr>
              <a:noFill/>
              <a:ln>
                <a:noFill/>
              </a:ln>
              <a:effectLst/>
            </c:spPr>
            <c:extLst>
              <c:ext xmlns:c16="http://schemas.microsoft.com/office/drawing/2014/chart" uri="{C3380CC4-5D6E-409C-BE32-E72D297353CC}">
                <c16:uniqueId val="{00000003-394F-4D9F-8895-8837B160649F}"/>
              </c:ext>
            </c:extLst>
          </c:dPt>
          <c:dLbls>
            <c:delete val="1"/>
          </c:dLbls>
          <c:cat>
            <c:strRef>
              <c:f>Аркуш1!$A$2:$A$3</c:f>
              <c:strCache>
                <c:ptCount val="2"/>
                <c:pt idx="0">
                  <c:v>Кв. 1</c:v>
                </c:pt>
                <c:pt idx="1">
                  <c:v>Кв. 2</c:v>
                </c:pt>
              </c:strCache>
            </c:strRef>
          </c:cat>
          <c:val>
            <c:numRef>
              <c:f>Аркуш1!$B$2:$B$3</c:f>
              <c:numCache>
                <c:formatCode>General</c:formatCode>
                <c:ptCount val="2"/>
                <c:pt idx="0">
                  <c:v>40</c:v>
                </c:pt>
                <c:pt idx="1">
                  <c:v>60</c:v>
                </c:pt>
              </c:numCache>
            </c:numRef>
          </c:val>
          <c:extLst>
            <c:ext xmlns:c16="http://schemas.microsoft.com/office/drawing/2014/chart" uri="{C3380CC4-5D6E-409C-BE32-E72D297353CC}">
              <c16:uniqueId val="{00000004-394F-4D9F-8895-8837B160649F}"/>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6F6F6"/>
    </a:solidFill>
    <a:ln>
      <a:noFill/>
    </a:ln>
    <a:effectLst/>
  </c:spPr>
  <c:txPr>
    <a:bodyPr/>
    <a:lstStyle/>
    <a:p>
      <a:pPr>
        <a:defRPr/>
      </a:pPr>
      <a:endParaRPr lang="uk-UA"/>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Аркуш1!$B$1</c:f>
              <c:strCache>
                <c:ptCount val="1"/>
                <c:pt idx="0">
                  <c:v>Продаж</c:v>
                </c:pt>
              </c:strCache>
            </c:strRef>
          </c:tx>
          <c:spPr>
            <a:solidFill>
              <a:srgbClr val="3E3232"/>
            </a:solidFill>
            <a:ln w="12700" cap="flat" cmpd="sng" algn="ctr">
              <a:solidFill>
                <a:schemeClr val="dk1"/>
              </a:solidFill>
              <a:prstDash val="solid"/>
              <a:miter lim="800000"/>
            </a:ln>
            <a:effectLst/>
          </c:spPr>
          <c:dPt>
            <c:idx val="0"/>
            <c:bubble3D val="0"/>
            <c:spPr>
              <a:solidFill>
                <a:srgbClr val="3E3232"/>
              </a:solidFill>
              <a:ln w="12700" cap="flat" cmpd="sng" algn="ctr">
                <a:solidFill>
                  <a:schemeClr val="dk1"/>
                </a:solidFill>
                <a:prstDash val="solid"/>
                <a:miter lim="800000"/>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DDE-4EB0-A57B-8F077DAA621A}"/>
              </c:ext>
            </c:extLst>
          </c:dPt>
          <c:dPt>
            <c:idx val="1"/>
            <c:bubble3D val="0"/>
            <c:spPr>
              <a:noFill/>
              <a:ln>
                <a:noFill/>
              </a:ln>
              <a:effectLst/>
            </c:spPr>
            <c:extLst>
              <c:ext xmlns:c16="http://schemas.microsoft.com/office/drawing/2014/chart" uri="{C3380CC4-5D6E-409C-BE32-E72D297353CC}">
                <c16:uniqueId val="{00000003-4DDE-4EB0-A57B-8F077DAA621A}"/>
              </c:ext>
            </c:extLst>
          </c:dPt>
          <c:dLbls>
            <c:delete val="1"/>
          </c:dLbls>
          <c:cat>
            <c:strRef>
              <c:f>Аркуш1!$A$2:$A$3</c:f>
              <c:strCache>
                <c:ptCount val="2"/>
                <c:pt idx="0">
                  <c:v>Кв. 1</c:v>
                </c:pt>
                <c:pt idx="1">
                  <c:v>Кв. 2</c:v>
                </c:pt>
              </c:strCache>
            </c:strRef>
          </c:cat>
          <c:val>
            <c:numRef>
              <c:f>Аркуш1!$B$2:$B$3</c:f>
              <c:numCache>
                <c:formatCode>General</c:formatCode>
                <c:ptCount val="2"/>
                <c:pt idx="0">
                  <c:v>40</c:v>
                </c:pt>
                <c:pt idx="1">
                  <c:v>60</c:v>
                </c:pt>
              </c:numCache>
            </c:numRef>
          </c:val>
          <c:extLst>
            <c:ext xmlns:c16="http://schemas.microsoft.com/office/drawing/2014/chart" uri="{C3380CC4-5D6E-409C-BE32-E72D297353CC}">
              <c16:uniqueId val="{00000004-4DDE-4EB0-A57B-8F077DAA621A}"/>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6F6F6"/>
    </a:solidFill>
    <a:ln>
      <a:noFill/>
    </a:ln>
    <a:effectLst/>
  </c:spPr>
  <c:txPr>
    <a:bodyPr/>
    <a:lstStyle/>
    <a:p>
      <a:pPr>
        <a:defRPr/>
      </a:pPr>
      <a:endParaRPr lang="uk-UA"/>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0.68604</cdr:x>
      <cdr:y>0.57463</cdr:y>
    </cdr:from>
    <cdr:to>
      <cdr:x>0.84189</cdr:x>
      <cdr:y>0.72112</cdr:y>
    </cdr:to>
    <cdr:sp macro="" textlink="">
      <cdr:nvSpPr>
        <cdr:cNvPr id="2" name="TextBox 10">
          <a:extLst xmlns:a="http://schemas.openxmlformats.org/drawingml/2006/main">
            <a:ext uri="{FF2B5EF4-FFF2-40B4-BE49-F238E27FC236}">
              <a16:creationId xmlns:a16="http://schemas.microsoft.com/office/drawing/2014/main" id="{44C9C5C0-6CAB-1B2B-E94C-56615BA7353B}"/>
            </a:ext>
          </a:extLst>
        </cdr:cNvPr>
        <cdr:cNvSpPr txBox="1"/>
      </cdr:nvSpPr>
      <cdr:spPr>
        <a:xfrm xmlns:a="http://schemas.openxmlformats.org/drawingml/2006/main">
          <a:off x="3085878" y="1638386"/>
          <a:ext cx="701031" cy="417673"/>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just">
            <a:lnSpc>
              <a:spcPct val="107000"/>
            </a:lnSpc>
            <a:spcAft>
              <a:spcPts val="800"/>
            </a:spcAft>
          </a:pPr>
          <a:r>
            <a:rPr lang="uk-UA" sz="1200" b="1" dirty="0">
              <a:latin typeface="Arial "/>
            </a:rPr>
            <a:t>Дещо готові</a:t>
          </a:r>
          <a:endParaRPr lang="uk-UA" sz="1200" dirty="0">
            <a:latin typeface="Arial "/>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a:extLst>
              <a:ext uri="{FF2B5EF4-FFF2-40B4-BE49-F238E27FC236}">
                <a16:creationId xmlns:a16="http://schemas.microsoft.com/office/drawing/2014/main" id="{433D0CBF-CFCB-4B38-BCA8-D452F30AEC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Місце для дати 2">
            <a:extLst>
              <a:ext uri="{FF2B5EF4-FFF2-40B4-BE49-F238E27FC236}">
                <a16:creationId xmlns:a16="http://schemas.microsoft.com/office/drawing/2014/main" id="{E8956F47-1E03-415D-8370-659093729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C7A3FA2-6FC9-465A-A12F-11C9F3B3E2B3}" type="datetimeFigureOut">
              <a:rPr lang="ru-RU" smtClean="0"/>
              <a:t>22.11.2024</a:t>
            </a:fld>
            <a:endParaRPr lang="ru-RU"/>
          </a:p>
        </p:txBody>
      </p:sp>
      <p:sp>
        <p:nvSpPr>
          <p:cNvPr id="4" name="Місце для нижнього колонтитула 3">
            <a:extLst>
              <a:ext uri="{FF2B5EF4-FFF2-40B4-BE49-F238E27FC236}">
                <a16:creationId xmlns:a16="http://schemas.microsoft.com/office/drawing/2014/main" id="{BE8DBE4A-18B6-47E5-8DC6-6AEE70E624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Місце для номера слайда 4">
            <a:extLst>
              <a:ext uri="{FF2B5EF4-FFF2-40B4-BE49-F238E27FC236}">
                <a16:creationId xmlns:a16="http://schemas.microsoft.com/office/drawing/2014/main" id="{F9E2552D-B45D-4633-9BA1-4573212285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2985C7-05F7-475B-999B-A1DC52DC61BD}" type="slidenum">
              <a:rPr lang="ru-RU" smtClean="0"/>
              <a:t>‹№›</a:t>
            </a:fld>
            <a:endParaRPr lang="ru-RU"/>
          </a:p>
        </p:txBody>
      </p:sp>
    </p:spTree>
    <p:extLst>
      <p:ext uri="{BB962C8B-B14F-4D97-AF65-F5344CB8AC3E}">
        <p14:creationId xmlns:p14="http://schemas.microsoft.com/office/powerpoint/2010/main" val="57790111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002400-A54E-449F-B93A-E248A2980D6E}"/>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endParaRPr lang="ru-RU"/>
          </a:p>
        </p:txBody>
      </p:sp>
      <p:sp>
        <p:nvSpPr>
          <p:cNvPr id="3" name="Підзаголовок 2">
            <a:extLst>
              <a:ext uri="{FF2B5EF4-FFF2-40B4-BE49-F238E27FC236}">
                <a16:creationId xmlns:a16="http://schemas.microsoft.com/office/drawing/2014/main" id="{B091EED0-9D8F-4EF5-B264-E0B1F205C1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ru-RU"/>
          </a:p>
        </p:txBody>
      </p:sp>
      <p:sp>
        <p:nvSpPr>
          <p:cNvPr id="4" name="Місце для дати 3">
            <a:extLst>
              <a:ext uri="{FF2B5EF4-FFF2-40B4-BE49-F238E27FC236}">
                <a16:creationId xmlns:a16="http://schemas.microsoft.com/office/drawing/2014/main" id="{A7B330F6-FC63-45C2-9FA1-1555D8E9D55D}"/>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5" name="Місце для нижнього колонтитула 4">
            <a:extLst>
              <a:ext uri="{FF2B5EF4-FFF2-40B4-BE49-F238E27FC236}">
                <a16:creationId xmlns:a16="http://schemas.microsoft.com/office/drawing/2014/main" id="{CFE4B35E-EB4E-4C0C-83DC-F4FF4260EF38}"/>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DC2ACD02-395F-4F8A-9B04-5BB7B6EAC6A7}"/>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2270549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735FD4-D933-4F13-ACD5-520D09C1D284}"/>
              </a:ext>
            </a:extLst>
          </p:cNvPr>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Місце для вмісту 2">
            <a:extLst>
              <a:ext uri="{FF2B5EF4-FFF2-40B4-BE49-F238E27FC236}">
                <a16:creationId xmlns:a16="http://schemas.microsoft.com/office/drawing/2014/main" id="{A1E19A1F-1E33-412E-85AB-F5812EDAA1A1}"/>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AB2BB697-127C-4833-8DA3-F9F586AA00BC}"/>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5" name="Місце для нижнього колонтитула 4">
            <a:extLst>
              <a:ext uri="{FF2B5EF4-FFF2-40B4-BE49-F238E27FC236}">
                <a16:creationId xmlns:a16="http://schemas.microsoft.com/office/drawing/2014/main" id="{40EEB090-EDA2-4BDB-A929-F1DBEE4B04A4}"/>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6B517273-7431-4029-A81A-38BB18BB56E1}"/>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1267215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D639C2-D9E3-4020-9884-886872718C63}"/>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endParaRPr lang="ru-RU"/>
          </a:p>
        </p:txBody>
      </p:sp>
      <p:sp>
        <p:nvSpPr>
          <p:cNvPr id="3" name="Місце для тексту 2">
            <a:extLst>
              <a:ext uri="{FF2B5EF4-FFF2-40B4-BE49-F238E27FC236}">
                <a16:creationId xmlns:a16="http://schemas.microsoft.com/office/drawing/2014/main" id="{C23F02F3-A6A5-4883-9E7B-42D71C7622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8B55F8E3-7A37-4118-85DA-E45A91A9C33F}"/>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5" name="Місце для нижнього колонтитула 4">
            <a:extLst>
              <a:ext uri="{FF2B5EF4-FFF2-40B4-BE49-F238E27FC236}">
                <a16:creationId xmlns:a16="http://schemas.microsoft.com/office/drawing/2014/main" id="{4EAA9748-9C11-46E8-8545-5DEEF4563E15}"/>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7AE3220B-6AB8-4F8F-BD35-AA024274069D}"/>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95615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F0A613-C407-4425-8D2D-DC93238779AD}"/>
              </a:ext>
            </a:extLst>
          </p:cNvPr>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Місце для вмісту 2">
            <a:extLst>
              <a:ext uri="{FF2B5EF4-FFF2-40B4-BE49-F238E27FC236}">
                <a16:creationId xmlns:a16="http://schemas.microsoft.com/office/drawing/2014/main" id="{A3FC1DDB-50C6-4207-8A8B-AC24AAB0349F}"/>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вмісту 3">
            <a:extLst>
              <a:ext uri="{FF2B5EF4-FFF2-40B4-BE49-F238E27FC236}">
                <a16:creationId xmlns:a16="http://schemas.microsoft.com/office/drawing/2014/main" id="{51536D19-46F8-4837-9AB5-A48350E67080}"/>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Місце для дати 4">
            <a:extLst>
              <a:ext uri="{FF2B5EF4-FFF2-40B4-BE49-F238E27FC236}">
                <a16:creationId xmlns:a16="http://schemas.microsoft.com/office/drawing/2014/main" id="{971F4651-C1A7-41D7-9278-9C03AD0D5F3A}"/>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6" name="Місце для нижнього колонтитула 5">
            <a:extLst>
              <a:ext uri="{FF2B5EF4-FFF2-40B4-BE49-F238E27FC236}">
                <a16:creationId xmlns:a16="http://schemas.microsoft.com/office/drawing/2014/main" id="{844EE612-B6C8-40B4-9FCB-1F24BABC25DA}"/>
              </a:ext>
            </a:extLst>
          </p:cNvPr>
          <p:cNvSpPr>
            <a:spLocks noGrp="1"/>
          </p:cNvSpPr>
          <p:nvPr>
            <p:ph type="ftr" sz="quarter" idx="11"/>
          </p:nvPr>
        </p:nvSpPr>
        <p:spPr/>
        <p:txBody>
          <a:bodyPr/>
          <a:lstStyle/>
          <a:p>
            <a:endParaRPr lang="ru-RU"/>
          </a:p>
        </p:txBody>
      </p:sp>
      <p:sp>
        <p:nvSpPr>
          <p:cNvPr id="7" name="Місце для номера слайда 6">
            <a:extLst>
              <a:ext uri="{FF2B5EF4-FFF2-40B4-BE49-F238E27FC236}">
                <a16:creationId xmlns:a16="http://schemas.microsoft.com/office/drawing/2014/main" id="{BF2A1450-4356-4F8D-A37D-4AE8CD45DB27}"/>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3279217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6EDFBB-0E59-4BBC-8881-CA277B5FC55A}"/>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endParaRPr lang="ru-RU"/>
          </a:p>
        </p:txBody>
      </p:sp>
      <p:sp>
        <p:nvSpPr>
          <p:cNvPr id="3" name="Місце для тексту 2">
            <a:extLst>
              <a:ext uri="{FF2B5EF4-FFF2-40B4-BE49-F238E27FC236}">
                <a16:creationId xmlns:a16="http://schemas.microsoft.com/office/drawing/2014/main" id="{439CC638-92D3-4097-BE03-0685B69590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D5678F04-F0D9-42FE-B24D-301B82453659}"/>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Місце для тексту 4">
            <a:extLst>
              <a:ext uri="{FF2B5EF4-FFF2-40B4-BE49-F238E27FC236}">
                <a16:creationId xmlns:a16="http://schemas.microsoft.com/office/drawing/2014/main" id="{6DF7E4C4-DE73-4130-A8BB-38F8C5F494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46AA204A-6570-4602-A9B1-E2B4E005C0E2}"/>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7" name="Місце для дати 6">
            <a:extLst>
              <a:ext uri="{FF2B5EF4-FFF2-40B4-BE49-F238E27FC236}">
                <a16:creationId xmlns:a16="http://schemas.microsoft.com/office/drawing/2014/main" id="{C5ECEA7D-8728-4A3E-8AC8-61193BF402F1}"/>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8" name="Місце для нижнього колонтитула 7">
            <a:extLst>
              <a:ext uri="{FF2B5EF4-FFF2-40B4-BE49-F238E27FC236}">
                <a16:creationId xmlns:a16="http://schemas.microsoft.com/office/drawing/2014/main" id="{AE1AEA7C-A561-49B4-9E25-4807428CB58A}"/>
              </a:ext>
            </a:extLst>
          </p:cNvPr>
          <p:cNvSpPr>
            <a:spLocks noGrp="1"/>
          </p:cNvSpPr>
          <p:nvPr>
            <p:ph type="ftr" sz="quarter" idx="11"/>
          </p:nvPr>
        </p:nvSpPr>
        <p:spPr/>
        <p:txBody>
          <a:bodyPr/>
          <a:lstStyle/>
          <a:p>
            <a:endParaRPr lang="ru-RU"/>
          </a:p>
        </p:txBody>
      </p:sp>
      <p:sp>
        <p:nvSpPr>
          <p:cNvPr id="9" name="Місце для номера слайда 8">
            <a:extLst>
              <a:ext uri="{FF2B5EF4-FFF2-40B4-BE49-F238E27FC236}">
                <a16:creationId xmlns:a16="http://schemas.microsoft.com/office/drawing/2014/main" id="{13330725-ECA2-4380-82BB-3A5413CDBEA6}"/>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457993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C482DD-511F-4CFE-B346-5B541F18B241}"/>
              </a:ext>
            </a:extLst>
          </p:cNvPr>
          <p:cNvSpPr>
            <a:spLocks noGrp="1"/>
          </p:cNvSpPr>
          <p:nvPr>
            <p:ph type="title"/>
          </p:nvPr>
        </p:nvSpPr>
        <p:spPr/>
        <p:txBody>
          <a:bodyPr/>
          <a:lstStyle/>
          <a:p>
            <a:r>
              <a:rPr lang="uk-UA" dirty="0"/>
              <a:t>Клацніть, щоб редагувати стиль зразка заголовка</a:t>
            </a:r>
            <a:endParaRPr lang="ru-RU" dirty="0"/>
          </a:p>
        </p:txBody>
      </p:sp>
      <p:sp>
        <p:nvSpPr>
          <p:cNvPr id="3" name="Місце для дати 2">
            <a:extLst>
              <a:ext uri="{FF2B5EF4-FFF2-40B4-BE49-F238E27FC236}">
                <a16:creationId xmlns:a16="http://schemas.microsoft.com/office/drawing/2014/main" id="{7E02AC41-8B5B-4A90-A4C0-7BD0370ED9A7}"/>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4" name="Місце для нижнього колонтитула 3">
            <a:extLst>
              <a:ext uri="{FF2B5EF4-FFF2-40B4-BE49-F238E27FC236}">
                <a16:creationId xmlns:a16="http://schemas.microsoft.com/office/drawing/2014/main" id="{A9217C91-BA1F-4297-91B3-60BC8E7A4E9A}"/>
              </a:ext>
            </a:extLst>
          </p:cNvPr>
          <p:cNvSpPr>
            <a:spLocks noGrp="1"/>
          </p:cNvSpPr>
          <p:nvPr>
            <p:ph type="ftr" sz="quarter" idx="11"/>
          </p:nvPr>
        </p:nvSpPr>
        <p:spPr/>
        <p:txBody>
          <a:bodyPr/>
          <a:lstStyle/>
          <a:p>
            <a:endParaRPr lang="ru-RU"/>
          </a:p>
        </p:txBody>
      </p:sp>
      <p:sp>
        <p:nvSpPr>
          <p:cNvPr id="5" name="Місце для номера слайда 4">
            <a:extLst>
              <a:ext uri="{FF2B5EF4-FFF2-40B4-BE49-F238E27FC236}">
                <a16:creationId xmlns:a16="http://schemas.microsoft.com/office/drawing/2014/main" id="{8E7866F2-32BF-466B-8137-311C75585997}"/>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291608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4" name="Місце для номера слайда 3">
            <a:extLst>
              <a:ext uri="{FF2B5EF4-FFF2-40B4-BE49-F238E27FC236}">
                <a16:creationId xmlns:a16="http://schemas.microsoft.com/office/drawing/2014/main" id="{7FA26FCC-A4FE-47F0-8702-C4F97DE683CD}"/>
              </a:ext>
            </a:extLst>
          </p:cNvPr>
          <p:cNvSpPr>
            <a:spLocks noGrp="1"/>
          </p:cNvSpPr>
          <p:nvPr>
            <p:ph type="sldNum" sz="quarter" idx="12"/>
          </p:nvPr>
        </p:nvSpPr>
        <p:spPr>
          <a:xfrm>
            <a:off x="4221480" y="6424611"/>
            <a:ext cx="2743200" cy="365125"/>
          </a:xfrm>
        </p:spPr>
        <p:txBody>
          <a:bodyPr/>
          <a:lstStyle>
            <a:lvl1pPr algn="ctr">
              <a:defRPr>
                <a:solidFill>
                  <a:schemeClr val="bg1"/>
                </a:solidFill>
              </a:defRPr>
            </a:lvl1pPr>
          </a:lstStyle>
          <a:p>
            <a:fld id="{BDCA3A4B-E351-43BC-940A-CBF1FF205F38}" type="slidenum">
              <a:rPr lang="ru-RU" smtClean="0"/>
              <a:pPr/>
              <a:t>‹№›</a:t>
            </a:fld>
            <a:endParaRPr lang="ru-RU" dirty="0"/>
          </a:p>
        </p:txBody>
      </p:sp>
    </p:spTree>
    <p:extLst>
      <p:ext uri="{BB962C8B-B14F-4D97-AF65-F5344CB8AC3E}">
        <p14:creationId xmlns:p14="http://schemas.microsoft.com/office/powerpoint/2010/main" val="122969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Пустий слайд">
    <p:bg>
      <p:bgPr>
        <a:solidFill>
          <a:srgbClr val="181818"/>
        </a:solidFill>
        <a:effectLst/>
      </p:bgPr>
    </p:bg>
    <p:spTree>
      <p:nvGrpSpPr>
        <p:cNvPr id="1" name=""/>
        <p:cNvGrpSpPr/>
        <p:nvPr/>
      </p:nvGrpSpPr>
      <p:grpSpPr>
        <a:xfrm>
          <a:off x="0" y="0"/>
          <a:ext cx="0" cy="0"/>
          <a:chOff x="0" y="0"/>
          <a:chExt cx="0" cy="0"/>
        </a:xfrm>
      </p:grpSpPr>
      <p:sp>
        <p:nvSpPr>
          <p:cNvPr id="4" name="Місце для номера слайда 3">
            <a:extLst>
              <a:ext uri="{FF2B5EF4-FFF2-40B4-BE49-F238E27FC236}">
                <a16:creationId xmlns:a16="http://schemas.microsoft.com/office/drawing/2014/main" id="{7FA26FCC-A4FE-47F0-8702-C4F97DE683CD}"/>
              </a:ext>
            </a:extLst>
          </p:cNvPr>
          <p:cNvSpPr>
            <a:spLocks noGrp="1"/>
          </p:cNvSpPr>
          <p:nvPr>
            <p:ph type="sldNum" sz="quarter" idx="12"/>
          </p:nvPr>
        </p:nvSpPr>
        <p:spPr>
          <a:xfrm>
            <a:off x="4221480" y="6181540"/>
            <a:ext cx="2743200" cy="365125"/>
          </a:xfrm>
        </p:spPr>
        <p:txBody>
          <a:bodyPr/>
          <a:lstStyle>
            <a:lvl1pPr algn="ctr">
              <a:defRPr>
                <a:solidFill>
                  <a:schemeClr val="bg1"/>
                </a:solidFill>
              </a:defRPr>
            </a:lvl1pPr>
          </a:lstStyle>
          <a:p>
            <a:fld id="{BDCA3A4B-E351-43BC-940A-CBF1FF205F38}" type="slidenum">
              <a:rPr lang="ru-RU" smtClean="0"/>
              <a:pPr/>
              <a:t>‹№›</a:t>
            </a:fld>
            <a:endParaRPr lang="ru-RU" dirty="0"/>
          </a:p>
        </p:txBody>
      </p:sp>
      <p:grpSp>
        <p:nvGrpSpPr>
          <p:cNvPr id="8" name="Группа 23">
            <a:extLst>
              <a:ext uri="{FF2B5EF4-FFF2-40B4-BE49-F238E27FC236}">
                <a16:creationId xmlns:a16="http://schemas.microsoft.com/office/drawing/2014/main" id="{944B92B8-975E-478E-9622-7E9AB75713B7}"/>
              </a:ext>
            </a:extLst>
          </p:cNvPr>
          <p:cNvGrpSpPr/>
          <p:nvPr userDrawn="1"/>
        </p:nvGrpSpPr>
        <p:grpSpPr>
          <a:xfrm>
            <a:off x="10809037" y="6203698"/>
            <a:ext cx="1001963" cy="354084"/>
            <a:chOff x="4095364" y="-1265853"/>
            <a:chExt cx="3326946" cy="1175711"/>
          </a:xfrm>
          <a:solidFill>
            <a:schemeClr val="bg1"/>
          </a:solidFill>
        </p:grpSpPr>
        <p:grpSp>
          <p:nvGrpSpPr>
            <p:cNvPr id="9" name="Группа 5">
              <a:extLst>
                <a:ext uri="{FF2B5EF4-FFF2-40B4-BE49-F238E27FC236}">
                  <a16:creationId xmlns:a16="http://schemas.microsoft.com/office/drawing/2014/main" id="{DC2448E7-6AAE-4BA8-AF59-939B779103B9}"/>
                </a:ext>
              </a:extLst>
            </p:cNvPr>
            <p:cNvGrpSpPr/>
            <p:nvPr/>
          </p:nvGrpSpPr>
          <p:grpSpPr>
            <a:xfrm>
              <a:off x="5240359" y="-852236"/>
              <a:ext cx="2181951" cy="496235"/>
              <a:chOff x="2963863" y="-2900121"/>
              <a:chExt cx="6540500" cy="1487488"/>
            </a:xfrm>
            <a:grpFill/>
          </p:grpSpPr>
          <p:sp>
            <p:nvSpPr>
              <p:cNvPr id="15" name="Freeform 5">
                <a:extLst>
                  <a:ext uri="{FF2B5EF4-FFF2-40B4-BE49-F238E27FC236}">
                    <a16:creationId xmlns:a16="http://schemas.microsoft.com/office/drawing/2014/main" id="{43724BA4-51FA-4CDA-8F82-AE99A6D75F71}"/>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6" name="Freeform 6">
                <a:extLst>
                  <a:ext uri="{FF2B5EF4-FFF2-40B4-BE49-F238E27FC236}">
                    <a16:creationId xmlns:a16="http://schemas.microsoft.com/office/drawing/2014/main" id="{D524B538-28BF-4A3E-B052-452DE178AC9E}"/>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7" name="Freeform 7">
                <a:extLst>
                  <a:ext uri="{FF2B5EF4-FFF2-40B4-BE49-F238E27FC236}">
                    <a16:creationId xmlns:a16="http://schemas.microsoft.com/office/drawing/2014/main" id="{07EB7EC2-70BF-4F9D-86D8-441F01752B3D}"/>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8" name="Freeform 8">
                <a:extLst>
                  <a:ext uri="{FF2B5EF4-FFF2-40B4-BE49-F238E27FC236}">
                    <a16:creationId xmlns:a16="http://schemas.microsoft.com/office/drawing/2014/main" id="{6C587656-F01C-4852-94D5-00919AB2AF7D}"/>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9" name="Freeform 9">
                <a:extLst>
                  <a:ext uri="{FF2B5EF4-FFF2-40B4-BE49-F238E27FC236}">
                    <a16:creationId xmlns:a16="http://schemas.microsoft.com/office/drawing/2014/main" id="{9FD2DBE0-C5A2-424B-9B97-A6B6D25F30C6}"/>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0" name="Freeform 10">
                <a:extLst>
                  <a:ext uri="{FF2B5EF4-FFF2-40B4-BE49-F238E27FC236}">
                    <a16:creationId xmlns:a16="http://schemas.microsoft.com/office/drawing/2014/main" id="{E79F0CB3-58BB-4889-A983-802A81487688}"/>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1" name="Freeform 11">
                <a:extLst>
                  <a:ext uri="{FF2B5EF4-FFF2-40B4-BE49-F238E27FC236}">
                    <a16:creationId xmlns:a16="http://schemas.microsoft.com/office/drawing/2014/main" id="{4DE00418-1899-4FF0-A76F-27E4BA02C798}"/>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2" name="Freeform 12">
                <a:extLst>
                  <a:ext uri="{FF2B5EF4-FFF2-40B4-BE49-F238E27FC236}">
                    <a16:creationId xmlns:a16="http://schemas.microsoft.com/office/drawing/2014/main" id="{D6C8A8DC-929E-4D27-82A2-FA051B506E63}"/>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10" name="Группа 6">
              <a:extLst>
                <a:ext uri="{FF2B5EF4-FFF2-40B4-BE49-F238E27FC236}">
                  <a16:creationId xmlns:a16="http://schemas.microsoft.com/office/drawing/2014/main" id="{4768296D-A995-4003-BB92-220AC1CC049E}"/>
                </a:ext>
              </a:extLst>
            </p:cNvPr>
            <p:cNvGrpSpPr/>
            <p:nvPr/>
          </p:nvGrpSpPr>
          <p:grpSpPr>
            <a:xfrm>
              <a:off x="4095364" y="-1265853"/>
              <a:ext cx="1055492" cy="1175711"/>
              <a:chOff x="-468312" y="-4139958"/>
              <a:chExt cx="3163888" cy="3524250"/>
            </a:xfrm>
            <a:grpFill/>
          </p:grpSpPr>
          <p:sp>
            <p:nvSpPr>
              <p:cNvPr id="11" name="Freeform 13">
                <a:extLst>
                  <a:ext uri="{FF2B5EF4-FFF2-40B4-BE49-F238E27FC236}">
                    <a16:creationId xmlns:a16="http://schemas.microsoft.com/office/drawing/2014/main" id="{10C806DC-598A-4012-8796-F6F3DB6C02DC}"/>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2" name="Freeform 14">
                <a:extLst>
                  <a:ext uri="{FF2B5EF4-FFF2-40B4-BE49-F238E27FC236}">
                    <a16:creationId xmlns:a16="http://schemas.microsoft.com/office/drawing/2014/main" id="{2E6286A6-8629-4ED8-BA8E-583427B460B1}"/>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3" name="Freeform 15">
                <a:extLst>
                  <a:ext uri="{FF2B5EF4-FFF2-40B4-BE49-F238E27FC236}">
                    <a16:creationId xmlns:a16="http://schemas.microsoft.com/office/drawing/2014/main" id="{A8E3C2BB-C51F-49E3-AD0A-F4AA458870D2}"/>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4" name="Freeform 16">
                <a:extLst>
                  <a:ext uri="{FF2B5EF4-FFF2-40B4-BE49-F238E27FC236}">
                    <a16:creationId xmlns:a16="http://schemas.microsoft.com/office/drawing/2014/main" id="{FBCF682B-1509-4A0D-8FB5-D049726696E0}"/>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pic>
        <p:nvPicPr>
          <p:cNvPr id="23" name="Рисунок 22">
            <a:extLst>
              <a:ext uri="{FF2B5EF4-FFF2-40B4-BE49-F238E27FC236}">
                <a16:creationId xmlns:a16="http://schemas.microsoft.com/office/drawing/2014/main" id="{CA32DC9D-FA93-4D8D-85B7-C54A7B320A41}"/>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44306" y="6198178"/>
            <a:ext cx="1258141" cy="365125"/>
          </a:xfrm>
          <a:prstGeom prst="rect">
            <a:avLst/>
          </a:prstGeom>
        </p:spPr>
      </p:pic>
    </p:spTree>
    <p:extLst>
      <p:ext uri="{BB962C8B-B14F-4D97-AF65-F5344CB8AC3E}">
        <p14:creationId xmlns:p14="http://schemas.microsoft.com/office/powerpoint/2010/main" val="3025673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Пустий слайд">
    <p:bg>
      <p:bgPr>
        <a:solidFill>
          <a:srgbClr val="4C8363"/>
        </a:solidFill>
        <a:effectLst/>
      </p:bgPr>
    </p:bg>
    <p:spTree>
      <p:nvGrpSpPr>
        <p:cNvPr id="1" name=""/>
        <p:cNvGrpSpPr/>
        <p:nvPr/>
      </p:nvGrpSpPr>
      <p:grpSpPr>
        <a:xfrm>
          <a:off x="0" y="0"/>
          <a:ext cx="0" cy="0"/>
          <a:chOff x="0" y="0"/>
          <a:chExt cx="0" cy="0"/>
        </a:xfrm>
      </p:grpSpPr>
      <p:grpSp>
        <p:nvGrpSpPr>
          <p:cNvPr id="8" name="Группа 23">
            <a:extLst>
              <a:ext uri="{FF2B5EF4-FFF2-40B4-BE49-F238E27FC236}">
                <a16:creationId xmlns:a16="http://schemas.microsoft.com/office/drawing/2014/main" id="{944B92B8-975E-478E-9622-7E9AB75713B7}"/>
              </a:ext>
            </a:extLst>
          </p:cNvPr>
          <p:cNvGrpSpPr/>
          <p:nvPr userDrawn="1"/>
        </p:nvGrpSpPr>
        <p:grpSpPr>
          <a:xfrm>
            <a:off x="252956" y="6265766"/>
            <a:ext cx="1001963" cy="354084"/>
            <a:chOff x="4095364" y="-1265853"/>
            <a:chExt cx="3326946" cy="1175711"/>
          </a:xfrm>
          <a:solidFill>
            <a:schemeClr val="bg1"/>
          </a:solidFill>
        </p:grpSpPr>
        <p:grpSp>
          <p:nvGrpSpPr>
            <p:cNvPr id="9" name="Группа 5">
              <a:extLst>
                <a:ext uri="{FF2B5EF4-FFF2-40B4-BE49-F238E27FC236}">
                  <a16:creationId xmlns:a16="http://schemas.microsoft.com/office/drawing/2014/main" id="{DC2448E7-6AAE-4BA8-AF59-939B779103B9}"/>
                </a:ext>
              </a:extLst>
            </p:cNvPr>
            <p:cNvGrpSpPr/>
            <p:nvPr/>
          </p:nvGrpSpPr>
          <p:grpSpPr>
            <a:xfrm>
              <a:off x="5240359" y="-852236"/>
              <a:ext cx="2181951" cy="496235"/>
              <a:chOff x="2963863" y="-2900121"/>
              <a:chExt cx="6540500" cy="1487488"/>
            </a:xfrm>
            <a:grpFill/>
          </p:grpSpPr>
          <p:sp>
            <p:nvSpPr>
              <p:cNvPr id="15" name="Freeform 5">
                <a:extLst>
                  <a:ext uri="{FF2B5EF4-FFF2-40B4-BE49-F238E27FC236}">
                    <a16:creationId xmlns:a16="http://schemas.microsoft.com/office/drawing/2014/main" id="{43724BA4-51FA-4CDA-8F82-AE99A6D75F71}"/>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6" name="Freeform 6">
                <a:extLst>
                  <a:ext uri="{FF2B5EF4-FFF2-40B4-BE49-F238E27FC236}">
                    <a16:creationId xmlns:a16="http://schemas.microsoft.com/office/drawing/2014/main" id="{D524B538-28BF-4A3E-B052-452DE178AC9E}"/>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7" name="Freeform 7">
                <a:extLst>
                  <a:ext uri="{FF2B5EF4-FFF2-40B4-BE49-F238E27FC236}">
                    <a16:creationId xmlns:a16="http://schemas.microsoft.com/office/drawing/2014/main" id="{07EB7EC2-70BF-4F9D-86D8-441F01752B3D}"/>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8" name="Freeform 8">
                <a:extLst>
                  <a:ext uri="{FF2B5EF4-FFF2-40B4-BE49-F238E27FC236}">
                    <a16:creationId xmlns:a16="http://schemas.microsoft.com/office/drawing/2014/main" id="{6C587656-F01C-4852-94D5-00919AB2AF7D}"/>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9" name="Freeform 9">
                <a:extLst>
                  <a:ext uri="{FF2B5EF4-FFF2-40B4-BE49-F238E27FC236}">
                    <a16:creationId xmlns:a16="http://schemas.microsoft.com/office/drawing/2014/main" id="{9FD2DBE0-C5A2-424B-9B97-A6B6D25F30C6}"/>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0" name="Freeform 10">
                <a:extLst>
                  <a:ext uri="{FF2B5EF4-FFF2-40B4-BE49-F238E27FC236}">
                    <a16:creationId xmlns:a16="http://schemas.microsoft.com/office/drawing/2014/main" id="{E79F0CB3-58BB-4889-A983-802A81487688}"/>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1" name="Freeform 11">
                <a:extLst>
                  <a:ext uri="{FF2B5EF4-FFF2-40B4-BE49-F238E27FC236}">
                    <a16:creationId xmlns:a16="http://schemas.microsoft.com/office/drawing/2014/main" id="{4DE00418-1899-4FF0-A76F-27E4BA02C798}"/>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2" name="Freeform 12">
                <a:extLst>
                  <a:ext uri="{FF2B5EF4-FFF2-40B4-BE49-F238E27FC236}">
                    <a16:creationId xmlns:a16="http://schemas.microsoft.com/office/drawing/2014/main" id="{D6C8A8DC-929E-4D27-82A2-FA051B506E63}"/>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10" name="Группа 6">
              <a:extLst>
                <a:ext uri="{FF2B5EF4-FFF2-40B4-BE49-F238E27FC236}">
                  <a16:creationId xmlns:a16="http://schemas.microsoft.com/office/drawing/2014/main" id="{4768296D-A995-4003-BB92-220AC1CC049E}"/>
                </a:ext>
              </a:extLst>
            </p:cNvPr>
            <p:cNvGrpSpPr/>
            <p:nvPr/>
          </p:nvGrpSpPr>
          <p:grpSpPr>
            <a:xfrm>
              <a:off x="4095364" y="-1265853"/>
              <a:ext cx="1055492" cy="1175711"/>
              <a:chOff x="-468312" y="-4139958"/>
              <a:chExt cx="3163888" cy="3524250"/>
            </a:xfrm>
            <a:grpFill/>
          </p:grpSpPr>
          <p:sp>
            <p:nvSpPr>
              <p:cNvPr id="11" name="Freeform 13">
                <a:extLst>
                  <a:ext uri="{FF2B5EF4-FFF2-40B4-BE49-F238E27FC236}">
                    <a16:creationId xmlns:a16="http://schemas.microsoft.com/office/drawing/2014/main" id="{10C806DC-598A-4012-8796-F6F3DB6C02DC}"/>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2" name="Freeform 14">
                <a:extLst>
                  <a:ext uri="{FF2B5EF4-FFF2-40B4-BE49-F238E27FC236}">
                    <a16:creationId xmlns:a16="http://schemas.microsoft.com/office/drawing/2014/main" id="{2E6286A6-8629-4ED8-BA8E-583427B460B1}"/>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3" name="Freeform 15">
                <a:extLst>
                  <a:ext uri="{FF2B5EF4-FFF2-40B4-BE49-F238E27FC236}">
                    <a16:creationId xmlns:a16="http://schemas.microsoft.com/office/drawing/2014/main" id="{A8E3C2BB-C51F-49E3-AD0A-F4AA458870D2}"/>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4" name="Freeform 16">
                <a:extLst>
                  <a:ext uri="{FF2B5EF4-FFF2-40B4-BE49-F238E27FC236}">
                    <a16:creationId xmlns:a16="http://schemas.microsoft.com/office/drawing/2014/main" id="{FBCF682B-1509-4A0D-8FB5-D049726696E0}"/>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pic>
        <p:nvPicPr>
          <p:cNvPr id="24" name="Рисунок 23">
            <a:extLst>
              <a:ext uri="{FF2B5EF4-FFF2-40B4-BE49-F238E27FC236}">
                <a16:creationId xmlns:a16="http://schemas.microsoft.com/office/drawing/2014/main" id="{43102944-DC19-413C-85E8-A214D4A9C21A}"/>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70686" y="398805"/>
            <a:ext cx="1258141" cy="365125"/>
          </a:xfrm>
          <a:prstGeom prst="rect">
            <a:avLst/>
          </a:prstGeom>
        </p:spPr>
      </p:pic>
    </p:spTree>
    <p:extLst>
      <p:ext uri="{BB962C8B-B14F-4D97-AF65-F5344CB8AC3E}">
        <p14:creationId xmlns:p14="http://schemas.microsoft.com/office/powerpoint/2010/main" val="184690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4_Пустий слайд">
    <p:bg>
      <p:bgPr>
        <a:solidFill>
          <a:schemeClr val="bg1"/>
        </a:solidFill>
        <a:effectLst/>
      </p:bgPr>
    </p:bg>
    <p:spTree>
      <p:nvGrpSpPr>
        <p:cNvPr id="1" name=""/>
        <p:cNvGrpSpPr/>
        <p:nvPr/>
      </p:nvGrpSpPr>
      <p:grpSpPr>
        <a:xfrm>
          <a:off x="0" y="0"/>
          <a:ext cx="0" cy="0"/>
          <a:chOff x="0" y="0"/>
          <a:chExt cx="0" cy="0"/>
        </a:xfrm>
      </p:grpSpPr>
      <p:sp>
        <p:nvSpPr>
          <p:cNvPr id="7" name="Прямокутник 6">
            <a:extLst>
              <a:ext uri="{FF2B5EF4-FFF2-40B4-BE49-F238E27FC236}">
                <a16:creationId xmlns:a16="http://schemas.microsoft.com/office/drawing/2014/main" id="{A283B531-6A9B-48D9-804E-10888A9F22C8}"/>
              </a:ext>
            </a:extLst>
          </p:cNvPr>
          <p:cNvSpPr/>
          <p:nvPr userDrawn="1"/>
        </p:nvSpPr>
        <p:spPr>
          <a:xfrm>
            <a:off x="0" y="0"/>
            <a:ext cx="1623056" cy="6858000"/>
          </a:xfrm>
          <a:prstGeom prst="rect">
            <a:avLst/>
          </a:prstGeom>
          <a:solidFill>
            <a:srgbClr val="D0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 name="Группа 23">
            <a:extLst>
              <a:ext uri="{FF2B5EF4-FFF2-40B4-BE49-F238E27FC236}">
                <a16:creationId xmlns:a16="http://schemas.microsoft.com/office/drawing/2014/main" id="{944B92B8-975E-478E-9622-7E9AB75713B7}"/>
              </a:ext>
            </a:extLst>
          </p:cNvPr>
          <p:cNvGrpSpPr/>
          <p:nvPr userDrawn="1"/>
        </p:nvGrpSpPr>
        <p:grpSpPr>
          <a:xfrm>
            <a:off x="252956" y="6265766"/>
            <a:ext cx="1001963" cy="354084"/>
            <a:chOff x="4095364" y="-1265853"/>
            <a:chExt cx="3326946" cy="1175711"/>
          </a:xfrm>
          <a:solidFill>
            <a:schemeClr val="bg1"/>
          </a:solidFill>
        </p:grpSpPr>
        <p:grpSp>
          <p:nvGrpSpPr>
            <p:cNvPr id="9" name="Группа 5">
              <a:extLst>
                <a:ext uri="{FF2B5EF4-FFF2-40B4-BE49-F238E27FC236}">
                  <a16:creationId xmlns:a16="http://schemas.microsoft.com/office/drawing/2014/main" id="{DC2448E7-6AAE-4BA8-AF59-939B779103B9}"/>
                </a:ext>
              </a:extLst>
            </p:cNvPr>
            <p:cNvGrpSpPr/>
            <p:nvPr/>
          </p:nvGrpSpPr>
          <p:grpSpPr>
            <a:xfrm>
              <a:off x="5240359" y="-852236"/>
              <a:ext cx="2181951" cy="496235"/>
              <a:chOff x="2963863" y="-2900121"/>
              <a:chExt cx="6540500" cy="1487488"/>
            </a:xfrm>
            <a:grpFill/>
          </p:grpSpPr>
          <p:sp>
            <p:nvSpPr>
              <p:cNvPr id="15" name="Freeform 5">
                <a:extLst>
                  <a:ext uri="{FF2B5EF4-FFF2-40B4-BE49-F238E27FC236}">
                    <a16:creationId xmlns:a16="http://schemas.microsoft.com/office/drawing/2014/main" id="{43724BA4-51FA-4CDA-8F82-AE99A6D75F71}"/>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6" name="Freeform 6">
                <a:extLst>
                  <a:ext uri="{FF2B5EF4-FFF2-40B4-BE49-F238E27FC236}">
                    <a16:creationId xmlns:a16="http://schemas.microsoft.com/office/drawing/2014/main" id="{D524B538-28BF-4A3E-B052-452DE178AC9E}"/>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7" name="Freeform 7">
                <a:extLst>
                  <a:ext uri="{FF2B5EF4-FFF2-40B4-BE49-F238E27FC236}">
                    <a16:creationId xmlns:a16="http://schemas.microsoft.com/office/drawing/2014/main" id="{07EB7EC2-70BF-4F9D-86D8-441F01752B3D}"/>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8" name="Freeform 8">
                <a:extLst>
                  <a:ext uri="{FF2B5EF4-FFF2-40B4-BE49-F238E27FC236}">
                    <a16:creationId xmlns:a16="http://schemas.microsoft.com/office/drawing/2014/main" id="{6C587656-F01C-4852-94D5-00919AB2AF7D}"/>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9" name="Freeform 9">
                <a:extLst>
                  <a:ext uri="{FF2B5EF4-FFF2-40B4-BE49-F238E27FC236}">
                    <a16:creationId xmlns:a16="http://schemas.microsoft.com/office/drawing/2014/main" id="{9FD2DBE0-C5A2-424B-9B97-A6B6D25F30C6}"/>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0" name="Freeform 10">
                <a:extLst>
                  <a:ext uri="{FF2B5EF4-FFF2-40B4-BE49-F238E27FC236}">
                    <a16:creationId xmlns:a16="http://schemas.microsoft.com/office/drawing/2014/main" id="{E79F0CB3-58BB-4889-A983-802A81487688}"/>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1" name="Freeform 11">
                <a:extLst>
                  <a:ext uri="{FF2B5EF4-FFF2-40B4-BE49-F238E27FC236}">
                    <a16:creationId xmlns:a16="http://schemas.microsoft.com/office/drawing/2014/main" id="{4DE00418-1899-4FF0-A76F-27E4BA02C798}"/>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2" name="Freeform 12">
                <a:extLst>
                  <a:ext uri="{FF2B5EF4-FFF2-40B4-BE49-F238E27FC236}">
                    <a16:creationId xmlns:a16="http://schemas.microsoft.com/office/drawing/2014/main" id="{D6C8A8DC-929E-4D27-82A2-FA051B506E63}"/>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10" name="Группа 6">
              <a:extLst>
                <a:ext uri="{FF2B5EF4-FFF2-40B4-BE49-F238E27FC236}">
                  <a16:creationId xmlns:a16="http://schemas.microsoft.com/office/drawing/2014/main" id="{4768296D-A995-4003-BB92-220AC1CC049E}"/>
                </a:ext>
              </a:extLst>
            </p:cNvPr>
            <p:cNvGrpSpPr/>
            <p:nvPr/>
          </p:nvGrpSpPr>
          <p:grpSpPr>
            <a:xfrm>
              <a:off x="4095364" y="-1265853"/>
              <a:ext cx="1055492" cy="1175711"/>
              <a:chOff x="-468312" y="-4139958"/>
              <a:chExt cx="3163888" cy="3524250"/>
            </a:xfrm>
            <a:grpFill/>
          </p:grpSpPr>
          <p:sp>
            <p:nvSpPr>
              <p:cNvPr id="11" name="Freeform 13">
                <a:extLst>
                  <a:ext uri="{FF2B5EF4-FFF2-40B4-BE49-F238E27FC236}">
                    <a16:creationId xmlns:a16="http://schemas.microsoft.com/office/drawing/2014/main" id="{10C806DC-598A-4012-8796-F6F3DB6C02DC}"/>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2" name="Freeform 14">
                <a:extLst>
                  <a:ext uri="{FF2B5EF4-FFF2-40B4-BE49-F238E27FC236}">
                    <a16:creationId xmlns:a16="http://schemas.microsoft.com/office/drawing/2014/main" id="{2E6286A6-8629-4ED8-BA8E-583427B460B1}"/>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3" name="Freeform 15">
                <a:extLst>
                  <a:ext uri="{FF2B5EF4-FFF2-40B4-BE49-F238E27FC236}">
                    <a16:creationId xmlns:a16="http://schemas.microsoft.com/office/drawing/2014/main" id="{A8E3C2BB-C51F-49E3-AD0A-F4AA458870D2}"/>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4" name="Freeform 16">
                <a:extLst>
                  <a:ext uri="{FF2B5EF4-FFF2-40B4-BE49-F238E27FC236}">
                    <a16:creationId xmlns:a16="http://schemas.microsoft.com/office/drawing/2014/main" id="{FBCF682B-1509-4A0D-8FB5-D049726696E0}"/>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pic>
        <p:nvPicPr>
          <p:cNvPr id="24" name="Рисунок 23">
            <a:extLst>
              <a:ext uri="{FF2B5EF4-FFF2-40B4-BE49-F238E27FC236}">
                <a16:creationId xmlns:a16="http://schemas.microsoft.com/office/drawing/2014/main" id="{C782CE7D-FD52-4608-8A5E-EA83D155FDC2}"/>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70686" y="398805"/>
            <a:ext cx="1258141" cy="365125"/>
          </a:xfrm>
          <a:prstGeom prst="rect">
            <a:avLst/>
          </a:prstGeom>
        </p:spPr>
      </p:pic>
    </p:spTree>
    <p:extLst>
      <p:ext uri="{BB962C8B-B14F-4D97-AF65-F5344CB8AC3E}">
        <p14:creationId xmlns:p14="http://schemas.microsoft.com/office/powerpoint/2010/main" val="1785975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5_Пустий слайд">
    <p:bg>
      <p:bgPr>
        <a:solidFill>
          <a:schemeClr val="bg1"/>
        </a:solidFill>
        <a:effectLst/>
      </p:bgPr>
    </p:bg>
    <p:spTree>
      <p:nvGrpSpPr>
        <p:cNvPr id="1" name=""/>
        <p:cNvGrpSpPr/>
        <p:nvPr/>
      </p:nvGrpSpPr>
      <p:grpSpPr>
        <a:xfrm>
          <a:off x="0" y="0"/>
          <a:ext cx="0" cy="0"/>
          <a:chOff x="0" y="0"/>
          <a:chExt cx="0" cy="0"/>
        </a:xfrm>
      </p:grpSpPr>
      <p:sp>
        <p:nvSpPr>
          <p:cNvPr id="7" name="Прямокутник 6">
            <a:extLst>
              <a:ext uri="{FF2B5EF4-FFF2-40B4-BE49-F238E27FC236}">
                <a16:creationId xmlns:a16="http://schemas.microsoft.com/office/drawing/2014/main" id="{A283B531-6A9B-48D9-804E-10888A9F22C8}"/>
              </a:ext>
            </a:extLst>
          </p:cNvPr>
          <p:cNvSpPr/>
          <p:nvPr userDrawn="1"/>
        </p:nvSpPr>
        <p:spPr>
          <a:xfrm>
            <a:off x="0" y="0"/>
            <a:ext cx="12192000" cy="68580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 name="Группа 23">
            <a:extLst>
              <a:ext uri="{FF2B5EF4-FFF2-40B4-BE49-F238E27FC236}">
                <a16:creationId xmlns:a16="http://schemas.microsoft.com/office/drawing/2014/main" id="{944B92B8-975E-478E-9622-7E9AB75713B7}"/>
              </a:ext>
            </a:extLst>
          </p:cNvPr>
          <p:cNvGrpSpPr/>
          <p:nvPr userDrawn="1"/>
        </p:nvGrpSpPr>
        <p:grpSpPr>
          <a:xfrm>
            <a:off x="252956" y="6265766"/>
            <a:ext cx="1001963" cy="354084"/>
            <a:chOff x="4095364" y="-1265853"/>
            <a:chExt cx="3326946" cy="1175711"/>
          </a:xfrm>
          <a:solidFill>
            <a:schemeClr val="tx1"/>
          </a:solidFill>
        </p:grpSpPr>
        <p:grpSp>
          <p:nvGrpSpPr>
            <p:cNvPr id="9" name="Группа 5">
              <a:extLst>
                <a:ext uri="{FF2B5EF4-FFF2-40B4-BE49-F238E27FC236}">
                  <a16:creationId xmlns:a16="http://schemas.microsoft.com/office/drawing/2014/main" id="{DC2448E7-6AAE-4BA8-AF59-939B779103B9}"/>
                </a:ext>
              </a:extLst>
            </p:cNvPr>
            <p:cNvGrpSpPr/>
            <p:nvPr/>
          </p:nvGrpSpPr>
          <p:grpSpPr>
            <a:xfrm>
              <a:off x="5240359" y="-852236"/>
              <a:ext cx="2181951" cy="496235"/>
              <a:chOff x="2963863" y="-2900121"/>
              <a:chExt cx="6540500" cy="1487488"/>
            </a:xfrm>
            <a:grpFill/>
          </p:grpSpPr>
          <p:sp>
            <p:nvSpPr>
              <p:cNvPr id="15" name="Freeform 5">
                <a:extLst>
                  <a:ext uri="{FF2B5EF4-FFF2-40B4-BE49-F238E27FC236}">
                    <a16:creationId xmlns:a16="http://schemas.microsoft.com/office/drawing/2014/main" id="{43724BA4-51FA-4CDA-8F82-AE99A6D75F71}"/>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6" name="Freeform 6">
                <a:extLst>
                  <a:ext uri="{FF2B5EF4-FFF2-40B4-BE49-F238E27FC236}">
                    <a16:creationId xmlns:a16="http://schemas.microsoft.com/office/drawing/2014/main" id="{D524B538-28BF-4A3E-B052-452DE178AC9E}"/>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7" name="Freeform 7">
                <a:extLst>
                  <a:ext uri="{FF2B5EF4-FFF2-40B4-BE49-F238E27FC236}">
                    <a16:creationId xmlns:a16="http://schemas.microsoft.com/office/drawing/2014/main" id="{07EB7EC2-70BF-4F9D-86D8-441F01752B3D}"/>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8" name="Freeform 8">
                <a:extLst>
                  <a:ext uri="{FF2B5EF4-FFF2-40B4-BE49-F238E27FC236}">
                    <a16:creationId xmlns:a16="http://schemas.microsoft.com/office/drawing/2014/main" id="{6C587656-F01C-4852-94D5-00919AB2AF7D}"/>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9" name="Freeform 9">
                <a:extLst>
                  <a:ext uri="{FF2B5EF4-FFF2-40B4-BE49-F238E27FC236}">
                    <a16:creationId xmlns:a16="http://schemas.microsoft.com/office/drawing/2014/main" id="{9FD2DBE0-C5A2-424B-9B97-A6B6D25F30C6}"/>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0" name="Freeform 10">
                <a:extLst>
                  <a:ext uri="{FF2B5EF4-FFF2-40B4-BE49-F238E27FC236}">
                    <a16:creationId xmlns:a16="http://schemas.microsoft.com/office/drawing/2014/main" id="{E79F0CB3-58BB-4889-A983-802A81487688}"/>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1" name="Freeform 11">
                <a:extLst>
                  <a:ext uri="{FF2B5EF4-FFF2-40B4-BE49-F238E27FC236}">
                    <a16:creationId xmlns:a16="http://schemas.microsoft.com/office/drawing/2014/main" id="{4DE00418-1899-4FF0-A76F-27E4BA02C798}"/>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2" name="Freeform 12">
                <a:extLst>
                  <a:ext uri="{FF2B5EF4-FFF2-40B4-BE49-F238E27FC236}">
                    <a16:creationId xmlns:a16="http://schemas.microsoft.com/office/drawing/2014/main" id="{D6C8A8DC-929E-4D27-82A2-FA051B506E63}"/>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10" name="Группа 6">
              <a:extLst>
                <a:ext uri="{FF2B5EF4-FFF2-40B4-BE49-F238E27FC236}">
                  <a16:creationId xmlns:a16="http://schemas.microsoft.com/office/drawing/2014/main" id="{4768296D-A995-4003-BB92-220AC1CC049E}"/>
                </a:ext>
              </a:extLst>
            </p:cNvPr>
            <p:cNvGrpSpPr/>
            <p:nvPr/>
          </p:nvGrpSpPr>
          <p:grpSpPr>
            <a:xfrm>
              <a:off x="4095364" y="-1265853"/>
              <a:ext cx="1055492" cy="1175711"/>
              <a:chOff x="-468312" y="-4139958"/>
              <a:chExt cx="3163888" cy="3524250"/>
            </a:xfrm>
            <a:grpFill/>
          </p:grpSpPr>
          <p:sp>
            <p:nvSpPr>
              <p:cNvPr id="11" name="Freeform 13">
                <a:extLst>
                  <a:ext uri="{FF2B5EF4-FFF2-40B4-BE49-F238E27FC236}">
                    <a16:creationId xmlns:a16="http://schemas.microsoft.com/office/drawing/2014/main" id="{10C806DC-598A-4012-8796-F6F3DB6C02DC}"/>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2" name="Freeform 14">
                <a:extLst>
                  <a:ext uri="{FF2B5EF4-FFF2-40B4-BE49-F238E27FC236}">
                    <a16:creationId xmlns:a16="http://schemas.microsoft.com/office/drawing/2014/main" id="{2E6286A6-8629-4ED8-BA8E-583427B460B1}"/>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3" name="Freeform 15">
                <a:extLst>
                  <a:ext uri="{FF2B5EF4-FFF2-40B4-BE49-F238E27FC236}">
                    <a16:creationId xmlns:a16="http://schemas.microsoft.com/office/drawing/2014/main" id="{A8E3C2BB-C51F-49E3-AD0A-F4AA458870D2}"/>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14" name="Freeform 16">
                <a:extLst>
                  <a:ext uri="{FF2B5EF4-FFF2-40B4-BE49-F238E27FC236}">
                    <a16:creationId xmlns:a16="http://schemas.microsoft.com/office/drawing/2014/main" id="{FBCF682B-1509-4A0D-8FB5-D049726696E0}"/>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pic>
        <p:nvPicPr>
          <p:cNvPr id="23" name="Рисунок 22">
            <a:extLst>
              <a:ext uri="{FF2B5EF4-FFF2-40B4-BE49-F238E27FC236}">
                <a16:creationId xmlns:a16="http://schemas.microsoft.com/office/drawing/2014/main" id="{50C99CDF-6CFB-408A-9B28-F23BF10362C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70686" y="398805"/>
            <a:ext cx="1258141" cy="365125"/>
          </a:xfrm>
          <a:prstGeom prst="rect">
            <a:avLst/>
          </a:prstGeom>
        </p:spPr>
      </p:pic>
    </p:spTree>
    <p:extLst>
      <p:ext uri="{BB962C8B-B14F-4D97-AF65-F5344CB8AC3E}">
        <p14:creationId xmlns:p14="http://schemas.microsoft.com/office/powerpoint/2010/main" val="1479473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2_Пустий слайд">
    <p:spTree>
      <p:nvGrpSpPr>
        <p:cNvPr id="1" name=""/>
        <p:cNvGrpSpPr/>
        <p:nvPr/>
      </p:nvGrpSpPr>
      <p:grpSpPr>
        <a:xfrm>
          <a:off x="0" y="0"/>
          <a:ext cx="0" cy="0"/>
          <a:chOff x="0" y="0"/>
          <a:chExt cx="0" cy="0"/>
        </a:xfrm>
      </p:grpSpPr>
      <p:sp>
        <p:nvSpPr>
          <p:cNvPr id="41" name="Прямокутник 40">
            <a:extLst>
              <a:ext uri="{FF2B5EF4-FFF2-40B4-BE49-F238E27FC236}">
                <a16:creationId xmlns:a16="http://schemas.microsoft.com/office/drawing/2014/main" id="{F4DFF91A-AA35-4E4D-AA02-EEAAE462F65F}"/>
              </a:ext>
            </a:extLst>
          </p:cNvPr>
          <p:cNvSpPr/>
          <p:nvPr userDrawn="1"/>
        </p:nvSpPr>
        <p:spPr>
          <a:xfrm>
            <a:off x="0" y="0"/>
            <a:ext cx="12192000" cy="68580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Місце для номера слайда 3">
            <a:extLst>
              <a:ext uri="{FF2B5EF4-FFF2-40B4-BE49-F238E27FC236}">
                <a16:creationId xmlns:a16="http://schemas.microsoft.com/office/drawing/2014/main" id="{6F68E418-788D-492A-957B-FE13804B14BE}"/>
              </a:ext>
            </a:extLst>
          </p:cNvPr>
          <p:cNvSpPr>
            <a:spLocks noGrp="1"/>
          </p:cNvSpPr>
          <p:nvPr>
            <p:ph type="sldNum" sz="quarter" idx="12"/>
          </p:nvPr>
        </p:nvSpPr>
        <p:spPr>
          <a:xfrm>
            <a:off x="4221480" y="6181540"/>
            <a:ext cx="2743200" cy="365125"/>
          </a:xfrm>
        </p:spPr>
        <p:txBody>
          <a:bodyPr/>
          <a:lstStyle>
            <a:lvl1pPr algn="ctr">
              <a:defRPr>
                <a:solidFill>
                  <a:srgbClr val="181818"/>
                </a:solidFill>
              </a:defRPr>
            </a:lvl1pPr>
          </a:lstStyle>
          <a:p>
            <a:fld id="{BDCA3A4B-E351-43BC-940A-CBF1FF205F38}" type="slidenum">
              <a:rPr lang="ru-RU" smtClean="0"/>
              <a:pPr/>
              <a:t>‹№›</a:t>
            </a:fld>
            <a:endParaRPr lang="ru-RU" dirty="0"/>
          </a:p>
        </p:txBody>
      </p:sp>
      <p:grpSp>
        <p:nvGrpSpPr>
          <p:cNvPr id="25" name="Группа 23">
            <a:extLst>
              <a:ext uri="{FF2B5EF4-FFF2-40B4-BE49-F238E27FC236}">
                <a16:creationId xmlns:a16="http://schemas.microsoft.com/office/drawing/2014/main" id="{28E23596-A4A6-4C42-9817-BCF26D81C299}"/>
              </a:ext>
            </a:extLst>
          </p:cNvPr>
          <p:cNvGrpSpPr/>
          <p:nvPr userDrawn="1"/>
        </p:nvGrpSpPr>
        <p:grpSpPr>
          <a:xfrm>
            <a:off x="10809037" y="6180816"/>
            <a:ext cx="1001963" cy="354084"/>
            <a:chOff x="4095364" y="-1265853"/>
            <a:chExt cx="3326946" cy="1175711"/>
          </a:xfrm>
          <a:solidFill>
            <a:srgbClr val="181818"/>
          </a:solidFill>
        </p:grpSpPr>
        <p:grpSp>
          <p:nvGrpSpPr>
            <p:cNvPr id="26" name="Группа 5">
              <a:extLst>
                <a:ext uri="{FF2B5EF4-FFF2-40B4-BE49-F238E27FC236}">
                  <a16:creationId xmlns:a16="http://schemas.microsoft.com/office/drawing/2014/main" id="{C1229D52-8587-43C2-B597-0CCE154541CC}"/>
                </a:ext>
              </a:extLst>
            </p:cNvPr>
            <p:cNvGrpSpPr/>
            <p:nvPr/>
          </p:nvGrpSpPr>
          <p:grpSpPr>
            <a:xfrm>
              <a:off x="5240359" y="-852236"/>
              <a:ext cx="2181951" cy="496235"/>
              <a:chOff x="2963863" y="-2900121"/>
              <a:chExt cx="6540500" cy="1487488"/>
            </a:xfrm>
            <a:grpFill/>
          </p:grpSpPr>
          <p:sp>
            <p:nvSpPr>
              <p:cNvPr id="32" name="Freeform 5">
                <a:extLst>
                  <a:ext uri="{FF2B5EF4-FFF2-40B4-BE49-F238E27FC236}">
                    <a16:creationId xmlns:a16="http://schemas.microsoft.com/office/drawing/2014/main" id="{5D8E4C01-4620-455E-9444-1CEB19909604}"/>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3" name="Freeform 6">
                <a:extLst>
                  <a:ext uri="{FF2B5EF4-FFF2-40B4-BE49-F238E27FC236}">
                    <a16:creationId xmlns:a16="http://schemas.microsoft.com/office/drawing/2014/main" id="{F2E14D0D-DE16-4CEC-9B53-FE31B93ED2AC}"/>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4" name="Freeform 7">
                <a:extLst>
                  <a:ext uri="{FF2B5EF4-FFF2-40B4-BE49-F238E27FC236}">
                    <a16:creationId xmlns:a16="http://schemas.microsoft.com/office/drawing/2014/main" id="{4F09AF5B-B927-4813-879B-92E50DCC2EE2}"/>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5" name="Freeform 8">
                <a:extLst>
                  <a:ext uri="{FF2B5EF4-FFF2-40B4-BE49-F238E27FC236}">
                    <a16:creationId xmlns:a16="http://schemas.microsoft.com/office/drawing/2014/main" id="{FCE85414-7F68-41AA-8D6A-97EC74791D87}"/>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6" name="Freeform 9">
                <a:extLst>
                  <a:ext uri="{FF2B5EF4-FFF2-40B4-BE49-F238E27FC236}">
                    <a16:creationId xmlns:a16="http://schemas.microsoft.com/office/drawing/2014/main" id="{E813D4A6-66A8-48A5-B990-9844AF7F3B82}"/>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7" name="Freeform 10">
                <a:extLst>
                  <a:ext uri="{FF2B5EF4-FFF2-40B4-BE49-F238E27FC236}">
                    <a16:creationId xmlns:a16="http://schemas.microsoft.com/office/drawing/2014/main" id="{F563F075-47D5-48AD-95B1-A98A38163722}"/>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8" name="Freeform 11">
                <a:extLst>
                  <a:ext uri="{FF2B5EF4-FFF2-40B4-BE49-F238E27FC236}">
                    <a16:creationId xmlns:a16="http://schemas.microsoft.com/office/drawing/2014/main" id="{99A62BFF-FD3C-427D-81B6-CD925F80E9F1}"/>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9" name="Freeform 12">
                <a:extLst>
                  <a:ext uri="{FF2B5EF4-FFF2-40B4-BE49-F238E27FC236}">
                    <a16:creationId xmlns:a16="http://schemas.microsoft.com/office/drawing/2014/main" id="{C857F3B1-E122-4E24-8A93-914C4FAB3635}"/>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27" name="Группа 6">
              <a:extLst>
                <a:ext uri="{FF2B5EF4-FFF2-40B4-BE49-F238E27FC236}">
                  <a16:creationId xmlns:a16="http://schemas.microsoft.com/office/drawing/2014/main" id="{88ED73EA-67F8-47A4-96E4-7809E9B839A5}"/>
                </a:ext>
              </a:extLst>
            </p:cNvPr>
            <p:cNvGrpSpPr/>
            <p:nvPr/>
          </p:nvGrpSpPr>
          <p:grpSpPr>
            <a:xfrm>
              <a:off x="4095364" y="-1265853"/>
              <a:ext cx="1055492" cy="1175711"/>
              <a:chOff x="-468312" y="-4139958"/>
              <a:chExt cx="3163888" cy="3524250"/>
            </a:xfrm>
            <a:grpFill/>
          </p:grpSpPr>
          <p:sp>
            <p:nvSpPr>
              <p:cNvPr id="28" name="Freeform 13">
                <a:extLst>
                  <a:ext uri="{FF2B5EF4-FFF2-40B4-BE49-F238E27FC236}">
                    <a16:creationId xmlns:a16="http://schemas.microsoft.com/office/drawing/2014/main" id="{C0F6C6EF-DEBB-4B0A-A876-9C78F6B65F8D}"/>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29" name="Freeform 14">
                <a:extLst>
                  <a:ext uri="{FF2B5EF4-FFF2-40B4-BE49-F238E27FC236}">
                    <a16:creationId xmlns:a16="http://schemas.microsoft.com/office/drawing/2014/main" id="{EB4973B2-2B9A-482F-B303-CEBDC1715151}"/>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0" name="Freeform 15">
                <a:extLst>
                  <a:ext uri="{FF2B5EF4-FFF2-40B4-BE49-F238E27FC236}">
                    <a16:creationId xmlns:a16="http://schemas.microsoft.com/office/drawing/2014/main" id="{F585A397-1F78-46F8-8D05-00251BCCC986}"/>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1" name="Freeform 16">
                <a:extLst>
                  <a:ext uri="{FF2B5EF4-FFF2-40B4-BE49-F238E27FC236}">
                    <a16:creationId xmlns:a16="http://schemas.microsoft.com/office/drawing/2014/main" id="{FE40B593-BF65-4393-B64E-A8D08B37418B}"/>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pic>
        <p:nvPicPr>
          <p:cNvPr id="21" name="Рисунок 20">
            <a:extLst>
              <a:ext uri="{FF2B5EF4-FFF2-40B4-BE49-F238E27FC236}">
                <a16:creationId xmlns:a16="http://schemas.microsoft.com/office/drawing/2014/main" id="{70D17877-B68E-44C0-8122-F495DBD1A60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86433" y="6175296"/>
            <a:ext cx="1258141" cy="365125"/>
          </a:xfrm>
          <a:prstGeom prst="rect">
            <a:avLst/>
          </a:prstGeom>
        </p:spPr>
      </p:pic>
    </p:spTree>
    <p:extLst>
      <p:ext uri="{BB962C8B-B14F-4D97-AF65-F5344CB8AC3E}">
        <p14:creationId xmlns:p14="http://schemas.microsoft.com/office/powerpoint/2010/main" val="3234295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1AE912-C2BE-4805-B676-C863D3023839}"/>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ru-RU"/>
          </a:p>
        </p:txBody>
      </p:sp>
      <p:sp>
        <p:nvSpPr>
          <p:cNvPr id="3" name="Місце для вмісту 2">
            <a:extLst>
              <a:ext uri="{FF2B5EF4-FFF2-40B4-BE49-F238E27FC236}">
                <a16:creationId xmlns:a16="http://schemas.microsoft.com/office/drawing/2014/main" id="{39974747-B1AC-4EB5-9B39-BE31A6486A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тексту 3">
            <a:extLst>
              <a:ext uri="{FF2B5EF4-FFF2-40B4-BE49-F238E27FC236}">
                <a16:creationId xmlns:a16="http://schemas.microsoft.com/office/drawing/2014/main" id="{9863780C-F3DF-4EF9-8B0E-E27BBBABD0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B402AEA-2642-4978-88F6-89DC29AF9440}"/>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6" name="Місце для нижнього колонтитула 5">
            <a:extLst>
              <a:ext uri="{FF2B5EF4-FFF2-40B4-BE49-F238E27FC236}">
                <a16:creationId xmlns:a16="http://schemas.microsoft.com/office/drawing/2014/main" id="{729DCD12-4CA8-4DF1-B44B-1FDD2A23870D}"/>
              </a:ext>
            </a:extLst>
          </p:cNvPr>
          <p:cNvSpPr>
            <a:spLocks noGrp="1"/>
          </p:cNvSpPr>
          <p:nvPr>
            <p:ph type="ftr" sz="quarter" idx="11"/>
          </p:nvPr>
        </p:nvSpPr>
        <p:spPr/>
        <p:txBody>
          <a:bodyPr/>
          <a:lstStyle/>
          <a:p>
            <a:endParaRPr lang="ru-RU"/>
          </a:p>
        </p:txBody>
      </p:sp>
      <p:sp>
        <p:nvSpPr>
          <p:cNvPr id="7" name="Місце для номера слайда 6">
            <a:extLst>
              <a:ext uri="{FF2B5EF4-FFF2-40B4-BE49-F238E27FC236}">
                <a16:creationId xmlns:a16="http://schemas.microsoft.com/office/drawing/2014/main" id="{D46433CD-DFF6-409C-A7F9-EC2FB06FC4C4}"/>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2779423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B5B37C-8202-43D4-AC1E-ED240A2AE9D3}"/>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ru-RU"/>
          </a:p>
        </p:txBody>
      </p:sp>
      <p:sp>
        <p:nvSpPr>
          <p:cNvPr id="3" name="Місце для зображення 2">
            <a:extLst>
              <a:ext uri="{FF2B5EF4-FFF2-40B4-BE49-F238E27FC236}">
                <a16:creationId xmlns:a16="http://schemas.microsoft.com/office/drawing/2014/main" id="{A84462B0-2BDB-4987-9534-3C9154A48B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Місце для тексту 3">
            <a:extLst>
              <a:ext uri="{FF2B5EF4-FFF2-40B4-BE49-F238E27FC236}">
                <a16:creationId xmlns:a16="http://schemas.microsoft.com/office/drawing/2014/main" id="{F51B3E99-9DE2-4AD0-AF8B-F00D9DBE2B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23DE557F-3266-4D55-A87A-962F5DF10A2D}"/>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6" name="Місце для нижнього колонтитула 5">
            <a:extLst>
              <a:ext uri="{FF2B5EF4-FFF2-40B4-BE49-F238E27FC236}">
                <a16:creationId xmlns:a16="http://schemas.microsoft.com/office/drawing/2014/main" id="{00A2D5A4-7D9F-4779-9F2F-16707E174376}"/>
              </a:ext>
            </a:extLst>
          </p:cNvPr>
          <p:cNvSpPr>
            <a:spLocks noGrp="1"/>
          </p:cNvSpPr>
          <p:nvPr>
            <p:ph type="ftr" sz="quarter" idx="11"/>
          </p:nvPr>
        </p:nvSpPr>
        <p:spPr/>
        <p:txBody>
          <a:bodyPr/>
          <a:lstStyle/>
          <a:p>
            <a:endParaRPr lang="ru-RU"/>
          </a:p>
        </p:txBody>
      </p:sp>
      <p:sp>
        <p:nvSpPr>
          <p:cNvPr id="7" name="Місце для номера слайда 6">
            <a:extLst>
              <a:ext uri="{FF2B5EF4-FFF2-40B4-BE49-F238E27FC236}">
                <a16:creationId xmlns:a16="http://schemas.microsoft.com/office/drawing/2014/main" id="{82526E80-42B7-4FD9-ADA3-3FE3CD9CA7D1}"/>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2728251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4A00A6-2353-4FAD-A4A0-6569E9EE5761}"/>
              </a:ext>
            </a:extLst>
          </p:cNvPr>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Місце для вертикального тексту 2">
            <a:extLst>
              <a:ext uri="{FF2B5EF4-FFF2-40B4-BE49-F238E27FC236}">
                <a16:creationId xmlns:a16="http://schemas.microsoft.com/office/drawing/2014/main" id="{317312FE-D0C0-4E25-AD4D-121E397A1F44}"/>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78D65D60-B7FD-4227-92C6-CBDFC4569CF3}"/>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5" name="Місце для нижнього колонтитула 4">
            <a:extLst>
              <a:ext uri="{FF2B5EF4-FFF2-40B4-BE49-F238E27FC236}">
                <a16:creationId xmlns:a16="http://schemas.microsoft.com/office/drawing/2014/main" id="{FF0A2BA8-8BE7-4626-8E81-8E0B1EB1A834}"/>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E32135BE-F01E-4F15-AC78-F1B151B7B114}"/>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1385945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0CD20E18-BF98-4BB7-BA3C-4A641577142D}"/>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endParaRPr lang="ru-RU"/>
          </a:p>
        </p:txBody>
      </p:sp>
      <p:sp>
        <p:nvSpPr>
          <p:cNvPr id="3" name="Місце для вертикального тексту 2">
            <a:extLst>
              <a:ext uri="{FF2B5EF4-FFF2-40B4-BE49-F238E27FC236}">
                <a16:creationId xmlns:a16="http://schemas.microsoft.com/office/drawing/2014/main" id="{8111D854-3BC6-43F9-9837-D3EDE17F2663}"/>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CC7BF1BA-241A-4062-991A-F549048F33ED}"/>
              </a:ext>
            </a:extLst>
          </p:cNvPr>
          <p:cNvSpPr>
            <a:spLocks noGrp="1"/>
          </p:cNvSpPr>
          <p:nvPr>
            <p:ph type="dt" sz="half" idx="10"/>
          </p:nvPr>
        </p:nvSpPr>
        <p:spPr/>
        <p:txBody>
          <a:bodyPr/>
          <a:lstStyle/>
          <a:p>
            <a:fld id="{2DBD0D54-AFB3-46A7-9A34-F4A8A36876A3}" type="datetimeFigureOut">
              <a:rPr lang="ru-RU" smtClean="0"/>
              <a:t>22.11.2024</a:t>
            </a:fld>
            <a:endParaRPr lang="ru-RU"/>
          </a:p>
        </p:txBody>
      </p:sp>
      <p:sp>
        <p:nvSpPr>
          <p:cNvPr id="5" name="Місце для нижнього колонтитула 4">
            <a:extLst>
              <a:ext uri="{FF2B5EF4-FFF2-40B4-BE49-F238E27FC236}">
                <a16:creationId xmlns:a16="http://schemas.microsoft.com/office/drawing/2014/main" id="{F014DFE7-4437-418B-B362-256DFA78EECD}"/>
              </a:ext>
            </a:extLst>
          </p:cNvPr>
          <p:cNvSpPr>
            <a:spLocks noGrp="1"/>
          </p:cNvSpPr>
          <p:nvPr>
            <p:ph type="ftr" sz="quarter" idx="11"/>
          </p:nvPr>
        </p:nvSpPr>
        <p:spPr/>
        <p:txBody>
          <a:bodyPr/>
          <a:lstStyle/>
          <a:p>
            <a:endParaRPr lang="ru-RU"/>
          </a:p>
        </p:txBody>
      </p:sp>
      <p:sp>
        <p:nvSpPr>
          <p:cNvPr id="6" name="Місце для номера слайда 5">
            <a:extLst>
              <a:ext uri="{FF2B5EF4-FFF2-40B4-BE49-F238E27FC236}">
                <a16:creationId xmlns:a16="http://schemas.microsoft.com/office/drawing/2014/main" id="{826330E5-4A7D-4E1F-A348-1D7ECD7BB812}"/>
              </a:ext>
            </a:extLst>
          </p:cNvPr>
          <p:cNvSpPr>
            <a:spLocks noGrp="1"/>
          </p:cNvSpPr>
          <p:nvPr>
            <p:ph type="sldNum" sz="quarter" idx="12"/>
          </p:nvPr>
        </p:nvSpPr>
        <p:spPr/>
        <p:txBody>
          <a:bodyPr/>
          <a:lstStyle/>
          <a:p>
            <a:fld id="{BDCA3A4B-E351-43BC-940A-CBF1FF205F38}" type="slidenum">
              <a:rPr lang="ru-RU" smtClean="0"/>
              <a:t>‹№›</a:t>
            </a:fld>
            <a:endParaRPr lang="ru-RU"/>
          </a:p>
        </p:txBody>
      </p:sp>
    </p:spTree>
    <p:extLst>
      <p:ext uri="{BB962C8B-B14F-4D97-AF65-F5344CB8AC3E}">
        <p14:creationId xmlns:p14="http://schemas.microsoft.com/office/powerpoint/2010/main" val="3559424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9B2B7D96-70D2-414E-A2AB-B007FE707A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ru-RU"/>
          </a:p>
        </p:txBody>
      </p:sp>
      <p:sp>
        <p:nvSpPr>
          <p:cNvPr id="3" name="Місце для тексту 2">
            <a:extLst>
              <a:ext uri="{FF2B5EF4-FFF2-40B4-BE49-F238E27FC236}">
                <a16:creationId xmlns:a16="http://schemas.microsoft.com/office/drawing/2014/main" id="{695D3088-0043-4F7E-B88F-A4CBA8CEF9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B1887E64-BA54-4BB7-8757-2CA543276A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BD0D54-AFB3-46A7-9A34-F4A8A36876A3}" type="datetimeFigureOut">
              <a:rPr lang="ru-RU" smtClean="0"/>
              <a:t>22.11.2024</a:t>
            </a:fld>
            <a:endParaRPr lang="ru-RU"/>
          </a:p>
        </p:txBody>
      </p:sp>
      <p:sp>
        <p:nvSpPr>
          <p:cNvPr id="5" name="Місце для нижнього колонтитула 4">
            <a:extLst>
              <a:ext uri="{FF2B5EF4-FFF2-40B4-BE49-F238E27FC236}">
                <a16:creationId xmlns:a16="http://schemas.microsoft.com/office/drawing/2014/main" id="{826F7791-DE53-4B7A-BEF3-7224A46A2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Місце для номера слайда 5">
            <a:extLst>
              <a:ext uri="{FF2B5EF4-FFF2-40B4-BE49-F238E27FC236}">
                <a16:creationId xmlns:a16="http://schemas.microsoft.com/office/drawing/2014/main" id="{2AF5363B-916B-4C68-AF69-12DEEC6AF0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CA3A4B-E351-43BC-940A-CBF1FF205F38}" type="slidenum">
              <a:rPr lang="ru-RU" smtClean="0"/>
              <a:t>‹№›</a:t>
            </a:fld>
            <a:endParaRPr lang="ru-RU"/>
          </a:p>
        </p:txBody>
      </p:sp>
    </p:spTree>
    <p:extLst>
      <p:ext uri="{BB962C8B-B14F-4D97-AF65-F5344CB8AC3E}">
        <p14:creationId xmlns:p14="http://schemas.microsoft.com/office/powerpoint/2010/main" val="150532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2" r:id="rId9"/>
    <p:sldLayoutId id="2147483663" r:id="rId10"/>
    <p:sldLayoutId id="2147483664" r:id="rId11"/>
    <p:sldLayoutId id="2147483661"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6.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6.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6.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2.xml"/><Relationship Id="rId5" Type="http://schemas.openxmlformats.org/officeDocument/2006/relationships/chart" Target="../charts/chart7.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3232"/>
        </a:solidFill>
        <a:effectLst/>
      </p:bgPr>
    </p:bg>
    <p:spTree>
      <p:nvGrpSpPr>
        <p:cNvPr id="1" name=""/>
        <p:cNvGrpSpPr/>
        <p:nvPr/>
      </p:nvGrpSpPr>
      <p:grpSpPr>
        <a:xfrm>
          <a:off x="0" y="0"/>
          <a:ext cx="0" cy="0"/>
          <a:chOff x="0" y="0"/>
          <a:chExt cx="0" cy="0"/>
        </a:xfrm>
      </p:grpSpPr>
      <p:sp>
        <p:nvSpPr>
          <p:cNvPr id="26" name="Прямокутник 25">
            <a:extLst>
              <a:ext uri="{FF2B5EF4-FFF2-40B4-BE49-F238E27FC236}">
                <a16:creationId xmlns:a16="http://schemas.microsoft.com/office/drawing/2014/main" id="{ADE65EA1-E3C0-479E-ADF0-76E1EBFB49DC}"/>
              </a:ext>
            </a:extLst>
          </p:cNvPr>
          <p:cNvSpPr/>
          <p:nvPr/>
        </p:nvSpPr>
        <p:spPr>
          <a:xfrm>
            <a:off x="9803756" y="0"/>
            <a:ext cx="2388243" cy="4114800"/>
          </a:xfrm>
          <a:prstGeom prst="rect">
            <a:avLst/>
          </a:prstGeom>
          <a:solidFill>
            <a:srgbClr val="96C1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a:extLst>
              <a:ext uri="{FF2B5EF4-FFF2-40B4-BE49-F238E27FC236}">
                <a16:creationId xmlns:a16="http://schemas.microsoft.com/office/drawing/2014/main" id="{877A0258-B0BA-4C59-A97F-4A5678D8A30D}"/>
              </a:ext>
            </a:extLst>
          </p:cNvPr>
          <p:cNvPicPr>
            <a:picLocks noChangeAspect="1"/>
          </p:cNvPicPr>
          <p:nvPr/>
        </p:nvPicPr>
        <p:blipFill>
          <a:blip r:embed="rId2">
            <a:extLst>
              <a:ext uri="{28A0092B-C50C-407E-A947-70E740481C1C}">
                <a14:useLocalDpi xmlns:a14="http://schemas.microsoft.com/office/drawing/2010/main" val="0"/>
              </a:ext>
            </a:extLst>
          </a:blip>
          <a:srcRect t="27000" b="27000"/>
          <a:stretch/>
        </p:blipFill>
        <p:spPr>
          <a:xfrm>
            <a:off x="0" y="2688336"/>
            <a:ext cx="12192000" cy="4206240"/>
          </a:xfrm>
          <a:prstGeom prst="rect">
            <a:avLst/>
          </a:prstGeom>
        </p:spPr>
      </p:pic>
      <p:grpSp>
        <p:nvGrpSpPr>
          <p:cNvPr id="38" name="Группа 23">
            <a:extLst>
              <a:ext uri="{FF2B5EF4-FFF2-40B4-BE49-F238E27FC236}">
                <a16:creationId xmlns:a16="http://schemas.microsoft.com/office/drawing/2014/main" id="{8E818C09-67BA-41EE-8B85-A3BCFD165ED8}"/>
              </a:ext>
            </a:extLst>
          </p:cNvPr>
          <p:cNvGrpSpPr/>
          <p:nvPr/>
        </p:nvGrpSpPr>
        <p:grpSpPr>
          <a:xfrm>
            <a:off x="10807731" y="1359591"/>
            <a:ext cx="833407" cy="294518"/>
            <a:chOff x="4095364" y="-1265853"/>
            <a:chExt cx="3326946" cy="1175711"/>
          </a:xfrm>
          <a:solidFill>
            <a:schemeClr val="bg1"/>
          </a:solidFill>
        </p:grpSpPr>
        <p:grpSp>
          <p:nvGrpSpPr>
            <p:cNvPr id="39" name="Группа 5">
              <a:extLst>
                <a:ext uri="{FF2B5EF4-FFF2-40B4-BE49-F238E27FC236}">
                  <a16:creationId xmlns:a16="http://schemas.microsoft.com/office/drawing/2014/main" id="{6F883434-D623-46A1-85C1-FB49BA7C68AB}"/>
                </a:ext>
              </a:extLst>
            </p:cNvPr>
            <p:cNvGrpSpPr/>
            <p:nvPr/>
          </p:nvGrpSpPr>
          <p:grpSpPr>
            <a:xfrm>
              <a:off x="5240359" y="-852236"/>
              <a:ext cx="2181951" cy="496235"/>
              <a:chOff x="2963863" y="-2900121"/>
              <a:chExt cx="6540500" cy="1487488"/>
            </a:xfrm>
            <a:grpFill/>
          </p:grpSpPr>
          <p:sp>
            <p:nvSpPr>
              <p:cNvPr id="45" name="Freeform 5">
                <a:extLst>
                  <a:ext uri="{FF2B5EF4-FFF2-40B4-BE49-F238E27FC236}">
                    <a16:creationId xmlns:a16="http://schemas.microsoft.com/office/drawing/2014/main" id="{C97B7BA0-5108-4B12-ABCE-CEB31173C13B}"/>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6" name="Freeform 6">
                <a:extLst>
                  <a:ext uri="{FF2B5EF4-FFF2-40B4-BE49-F238E27FC236}">
                    <a16:creationId xmlns:a16="http://schemas.microsoft.com/office/drawing/2014/main" id="{437A694A-B90B-4E18-BD12-21A6162631B3}"/>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7" name="Freeform 7">
                <a:extLst>
                  <a:ext uri="{FF2B5EF4-FFF2-40B4-BE49-F238E27FC236}">
                    <a16:creationId xmlns:a16="http://schemas.microsoft.com/office/drawing/2014/main" id="{22A8D77F-7F8B-4C3B-84CA-039C4A11E558}"/>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8" name="Freeform 8">
                <a:extLst>
                  <a:ext uri="{FF2B5EF4-FFF2-40B4-BE49-F238E27FC236}">
                    <a16:creationId xmlns:a16="http://schemas.microsoft.com/office/drawing/2014/main" id="{1E7D0B4F-5143-41AA-B245-225A7FF57A46}"/>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9" name="Freeform 9">
                <a:extLst>
                  <a:ext uri="{FF2B5EF4-FFF2-40B4-BE49-F238E27FC236}">
                    <a16:creationId xmlns:a16="http://schemas.microsoft.com/office/drawing/2014/main" id="{DF22562C-2860-493E-879E-2B0F75CE141C}"/>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0" name="Freeform 10">
                <a:extLst>
                  <a:ext uri="{FF2B5EF4-FFF2-40B4-BE49-F238E27FC236}">
                    <a16:creationId xmlns:a16="http://schemas.microsoft.com/office/drawing/2014/main" id="{5A5C05C6-4649-4161-BEF7-EC3E746F74C6}"/>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1" name="Freeform 11">
                <a:extLst>
                  <a:ext uri="{FF2B5EF4-FFF2-40B4-BE49-F238E27FC236}">
                    <a16:creationId xmlns:a16="http://schemas.microsoft.com/office/drawing/2014/main" id="{5F090801-DDA2-4BBC-A9FA-D653731762A6}"/>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2" name="Freeform 12">
                <a:extLst>
                  <a:ext uri="{FF2B5EF4-FFF2-40B4-BE49-F238E27FC236}">
                    <a16:creationId xmlns:a16="http://schemas.microsoft.com/office/drawing/2014/main" id="{B0EC2941-5DC6-40DD-A30D-B1B87D102594}"/>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40" name="Группа 6">
              <a:extLst>
                <a:ext uri="{FF2B5EF4-FFF2-40B4-BE49-F238E27FC236}">
                  <a16:creationId xmlns:a16="http://schemas.microsoft.com/office/drawing/2014/main" id="{21052596-976E-4199-9D15-644469269E02}"/>
                </a:ext>
              </a:extLst>
            </p:cNvPr>
            <p:cNvGrpSpPr/>
            <p:nvPr/>
          </p:nvGrpSpPr>
          <p:grpSpPr>
            <a:xfrm>
              <a:off x="4095364" y="-1265853"/>
              <a:ext cx="1055492" cy="1175711"/>
              <a:chOff x="-468312" y="-4139958"/>
              <a:chExt cx="3163888" cy="3524250"/>
            </a:xfrm>
            <a:grpFill/>
          </p:grpSpPr>
          <p:sp>
            <p:nvSpPr>
              <p:cNvPr id="41" name="Freeform 13">
                <a:extLst>
                  <a:ext uri="{FF2B5EF4-FFF2-40B4-BE49-F238E27FC236}">
                    <a16:creationId xmlns:a16="http://schemas.microsoft.com/office/drawing/2014/main" id="{4497BE67-815F-4975-A87D-BD2994D7C9EF}"/>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2" name="Freeform 14">
                <a:extLst>
                  <a:ext uri="{FF2B5EF4-FFF2-40B4-BE49-F238E27FC236}">
                    <a16:creationId xmlns:a16="http://schemas.microsoft.com/office/drawing/2014/main" id="{58EEE2C4-1B55-425E-B13E-271D52E5A1E8}"/>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3" name="Freeform 15">
                <a:extLst>
                  <a:ext uri="{FF2B5EF4-FFF2-40B4-BE49-F238E27FC236}">
                    <a16:creationId xmlns:a16="http://schemas.microsoft.com/office/drawing/2014/main" id="{94333530-DFAF-43BD-9C39-93F81A2A9A04}"/>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4" name="Freeform 16">
                <a:extLst>
                  <a:ext uri="{FF2B5EF4-FFF2-40B4-BE49-F238E27FC236}">
                    <a16:creationId xmlns:a16="http://schemas.microsoft.com/office/drawing/2014/main" id="{042482FC-379A-4FB4-B8C3-63F29A8C4F48}"/>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pic>
        <p:nvPicPr>
          <p:cNvPr id="8" name="Рисунок 7">
            <a:extLst>
              <a:ext uri="{FF2B5EF4-FFF2-40B4-BE49-F238E27FC236}">
                <a16:creationId xmlns:a16="http://schemas.microsoft.com/office/drawing/2014/main" id="{51FE203F-E2B3-428F-A17A-63876F05BF9D}"/>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382997" y="549275"/>
            <a:ext cx="1258141" cy="365125"/>
          </a:xfrm>
          <a:prstGeom prst="rect">
            <a:avLst/>
          </a:prstGeom>
        </p:spPr>
      </p:pic>
      <p:sp>
        <p:nvSpPr>
          <p:cNvPr id="4" name="TextBox 3">
            <a:extLst>
              <a:ext uri="{FF2B5EF4-FFF2-40B4-BE49-F238E27FC236}">
                <a16:creationId xmlns:a16="http://schemas.microsoft.com/office/drawing/2014/main" id="{1457CA34-E87C-33DD-339F-533DE50C22BD}"/>
              </a:ext>
            </a:extLst>
          </p:cNvPr>
          <p:cNvSpPr txBox="1"/>
          <p:nvPr/>
        </p:nvSpPr>
        <p:spPr>
          <a:xfrm>
            <a:off x="550862" y="450140"/>
            <a:ext cx="9315573" cy="3331746"/>
          </a:xfrm>
          <a:prstGeom prst="rect">
            <a:avLst/>
          </a:prstGeom>
          <a:noFill/>
        </p:spPr>
        <p:txBody>
          <a:bodyPr wrap="square">
            <a:spAutoFit/>
          </a:bodyPr>
          <a:lstStyle/>
          <a:p>
            <a:pPr algn="ctr">
              <a:lnSpc>
                <a:spcPct val="107000"/>
              </a:lnSpc>
              <a:spcAft>
                <a:spcPts val="800"/>
              </a:spcAft>
            </a:pPr>
            <a:r>
              <a:rPr lang="uk-UA" sz="3600" dirty="0">
                <a:solidFill>
                  <a:schemeClr val="bg1"/>
                </a:solidFill>
                <a:latin typeface="Arial Black" panose="020B0A04020102020204" pitchFamily="34" charset="0"/>
              </a:rPr>
              <a:t>Звіт </a:t>
            </a:r>
          </a:p>
          <a:p>
            <a:pPr algn="ctr"/>
            <a:r>
              <a:rPr lang="uk-UA" dirty="0">
                <a:solidFill>
                  <a:schemeClr val="bg1"/>
                </a:solidFill>
                <a:latin typeface="Arial Black" panose="020B0A04020102020204" pitchFamily="34" charset="0"/>
              </a:rPr>
              <a:t>оцінювання ефективності підходу </a:t>
            </a:r>
          </a:p>
          <a:p>
            <a:pPr algn="ctr"/>
            <a:r>
              <a:rPr lang="uk-UA" dirty="0">
                <a:solidFill>
                  <a:schemeClr val="bg1"/>
                </a:solidFill>
                <a:latin typeface="Arial Black" panose="020B0A04020102020204" pitchFamily="34" charset="0"/>
              </a:rPr>
              <a:t>«Підтримка ініціатив спільнот» (</a:t>
            </a:r>
            <a:r>
              <a:rPr lang="az-Latn-AZ" dirty="0">
                <a:solidFill>
                  <a:schemeClr val="bg1"/>
                </a:solidFill>
                <a:latin typeface="Arial Black" panose="020B0A04020102020204" pitchFamily="34" charset="0"/>
              </a:rPr>
              <a:t>SCLR) –</a:t>
            </a:r>
          </a:p>
          <a:p>
            <a:pPr algn="ctr"/>
            <a:r>
              <a:rPr lang="az-Latn-AZ" dirty="0">
                <a:solidFill>
                  <a:schemeClr val="bg1"/>
                </a:solidFill>
                <a:latin typeface="Arial Black" panose="020B0A04020102020204" pitchFamily="34" charset="0"/>
              </a:rPr>
              <a:t> </a:t>
            </a:r>
            <a:r>
              <a:rPr lang="uk-UA" dirty="0">
                <a:solidFill>
                  <a:schemeClr val="bg1"/>
                </a:solidFill>
                <a:latin typeface="Arial Black" panose="020B0A04020102020204" pitchFamily="34" charset="0"/>
              </a:rPr>
              <a:t>надання міні-грантів під час війни у рамках проєкту «Інтегрована гуманітарна відповідь в умовах війни та післявоєнного відновлення», який впроваджувався  МБФ «Альянс громадського здоров’я»</a:t>
            </a:r>
          </a:p>
          <a:p>
            <a:pPr>
              <a:lnSpc>
                <a:spcPct val="107000"/>
              </a:lnSpc>
              <a:spcAft>
                <a:spcPts val="800"/>
              </a:spcAft>
            </a:pPr>
            <a:r>
              <a:rPr lang="uk-UA" sz="3600" dirty="0">
                <a:solidFill>
                  <a:schemeClr val="bg1"/>
                </a:solidFill>
                <a:latin typeface="Arial Black" panose="020B0A04020102020204" pitchFamily="34" charset="0"/>
              </a:rPr>
              <a:t/>
            </a:r>
            <a:br>
              <a:rPr lang="uk-UA" sz="3600" dirty="0">
                <a:solidFill>
                  <a:schemeClr val="bg1"/>
                </a:solidFill>
                <a:latin typeface="Arial Black" panose="020B0A04020102020204" pitchFamily="34" charset="0"/>
              </a:rPr>
            </a:br>
            <a:endParaRPr lang="uk-UA" sz="3600" dirty="0">
              <a:solidFill>
                <a:schemeClr val="bg1"/>
              </a:solidFill>
              <a:latin typeface="Arial Black" panose="020B0A04020102020204" pitchFamily="34" charset="0"/>
            </a:endParaRPr>
          </a:p>
        </p:txBody>
      </p:sp>
      <p:sp>
        <p:nvSpPr>
          <p:cNvPr id="9" name="TextBox 8">
            <a:extLst>
              <a:ext uri="{FF2B5EF4-FFF2-40B4-BE49-F238E27FC236}">
                <a16:creationId xmlns:a16="http://schemas.microsoft.com/office/drawing/2014/main" id="{0CD54834-7EFE-CBCC-6AC9-AF966F4F6F4D}"/>
              </a:ext>
            </a:extLst>
          </p:cNvPr>
          <p:cNvSpPr txBox="1"/>
          <p:nvPr/>
        </p:nvSpPr>
        <p:spPr>
          <a:xfrm>
            <a:off x="5465860" y="6136640"/>
            <a:ext cx="1260281" cy="369332"/>
          </a:xfrm>
          <a:prstGeom prst="rect">
            <a:avLst/>
          </a:prstGeom>
          <a:noFill/>
        </p:spPr>
        <p:txBody>
          <a:bodyPr wrap="none" rtlCol="0">
            <a:spAutoFit/>
          </a:bodyPr>
          <a:lstStyle/>
          <a:p>
            <a:pPr algn="ctr"/>
            <a:r>
              <a:rPr lang="uk-UA" b="1" dirty="0" err="1">
                <a:solidFill>
                  <a:schemeClr val="bg1"/>
                </a:solidFill>
              </a:rPr>
              <a:t>Киїів</a:t>
            </a:r>
            <a:r>
              <a:rPr lang="uk-UA" b="1" dirty="0">
                <a:solidFill>
                  <a:schemeClr val="bg1"/>
                </a:solidFill>
              </a:rPr>
              <a:t> -2024</a:t>
            </a:r>
          </a:p>
        </p:txBody>
      </p:sp>
    </p:spTree>
    <p:extLst>
      <p:ext uri="{BB962C8B-B14F-4D97-AF65-F5344CB8AC3E}">
        <p14:creationId xmlns:p14="http://schemas.microsoft.com/office/powerpoint/2010/main" val="3484915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E3232"/>
        </a:solidFill>
        <a:effectLst/>
      </p:bgPr>
    </p:bg>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ED9C8A81-E625-4954-8761-08651B860AC4}"/>
              </a:ext>
            </a:extLst>
          </p:cNvPr>
          <p:cNvSpPr txBox="1"/>
          <p:nvPr/>
        </p:nvSpPr>
        <p:spPr>
          <a:xfrm>
            <a:off x="4254158" y="599011"/>
            <a:ext cx="3683683" cy="584775"/>
          </a:xfrm>
          <a:prstGeom prst="rect">
            <a:avLst/>
          </a:prstGeom>
          <a:noFill/>
        </p:spPr>
        <p:txBody>
          <a:bodyPr wrap="square">
            <a:spAutoFit/>
          </a:bodyPr>
          <a:lstStyle/>
          <a:p>
            <a:pPr algn="l" fontAlgn="base"/>
            <a:r>
              <a:rPr lang="uk-UA" sz="3200" b="0" i="0" dirty="0">
                <a:solidFill>
                  <a:schemeClr val="bg1"/>
                </a:solidFill>
                <a:effectLst/>
                <a:latin typeface="Arial Black" panose="020B0A04020102020204" pitchFamily="34" charset="0"/>
              </a:rPr>
              <a:t>Вступ</a:t>
            </a:r>
            <a:endParaRPr lang="ru-RU" sz="3200" b="0" i="0" dirty="0">
              <a:solidFill>
                <a:schemeClr val="bg1"/>
              </a:solidFill>
              <a:effectLst/>
              <a:latin typeface="Arial Black" panose="020B0A04020102020204" pitchFamily="34" charset="0"/>
            </a:endParaRPr>
          </a:p>
        </p:txBody>
      </p:sp>
      <p:grpSp>
        <p:nvGrpSpPr>
          <p:cNvPr id="38" name="Группа 23">
            <a:extLst>
              <a:ext uri="{FF2B5EF4-FFF2-40B4-BE49-F238E27FC236}">
                <a16:creationId xmlns:a16="http://schemas.microsoft.com/office/drawing/2014/main" id="{8E818C09-67BA-41EE-8B85-A3BCFD165ED8}"/>
              </a:ext>
            </a:extLst>
          </p:cNvPr>
          <p:cNvGrpSpPr/>
          <p:nvPr/>
        </p:nvGrpSpPr>
        <p:grpSpPr>
          <a:xfrm>
            <a:off x="686648" y="6099104"/>
            <a:ext cx="1001963" cy="354084"/>
            <a:chOff x="4095364" y="-1265853"/>
            <a:chExt cx="3326946" cy="1175711"/>
          </a:xfrm>
          <a:solidFill>
            <a:schemeClr val="bg1"/>
          </a:solidFill>
        </p:grpSpPr>
        <p:grpSp>
          <p:nvGrpSpPr>
            <p:cNvPr id="39" name="Группа 5">
              <a:extLst>
                <a:ext uri="{FF2B5EF4-FFF2-40B4-BE49-F238E27FC236}">
                  <a16:creationId xmlns:a16="http://schemas.microsoft.com/office/drawing/2014/main" id="{6F883434-D623-46A1-85C1-FB49BA7C68AB}"/>
                </a:ext>
              </a:extLst>
            </p:cNvPr>
            <p:cNvGrpSpPr/>
            <p:nvPr/>
          </p:nvGrpSpPr>
          <p:grpSpPr>
            <a:xfrm>
              <a:off x="5240359" y="-852236"/>
              <a:ext cx="2181951" cy="496235"/>
              <a:chOff x="2963863" y="-2900121"/>
              <a:chExt cx="6540500" cy="1487488"/>
            </a:xfrm>
            <a:grpFill/>
          </p:grpSpPr>
          <p:sp>
            <p:nvSpPr>
              <p:cNvPr id="45" name="Freeform 5">
                <a:extLst>
                  <a:ext uri="{FF2B5EF4-FFF2-40B4-BE49-F238E27FC236}">
                    <a16:creationId xmlns:a16="http://schemas.microsoft.com/office/drawing/2014/main" id="{C97B7BA0-5108-4B12-ABCE-CEB31173C13B}"/>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6" name="Freeform 6">
                <a:extLst>
                  <a:ext uri="{FF2B5EF4-FFF2-40B4-BE49-F238E27FC236}">
                    <a16:creationId xmlns:a16="http://schemas.microsoft.com/office/drawing/2014/main" id="{437A694A-B90B-4E18-BD12-21A6162631B3}"/>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7" name="Freeform 7">
                <a:extLst>
                  <a:ext uri="{FF2B5EF4-FFF2-40B4-BE49-F238E27FC236}">
                    <a16:creationId xmlns:a16="http://schemas.microsoft.com/office/drawing/2014/main" id="{22A8D77F-7F8B-4C3B-84CA-039C4A11E558}"/>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8" name="Freeform 8">
                <a:extLst>
                  <a:ext uri="{FF2B5EF4-FFF2-40B4-BE49-F238E27FC236}">
                    <a16:creationId xmlns:a16="http://schemas.microsoft.com/office/drawing/2014/main" id="{1E7D0B4F-5143-41AA-B245-225A7FF57A46}"/>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9" name="Freeform 9">
                <a:extLst>
                  <a:ext uri="{FF2B5EF4-FFF2-40B4-BE49-F238E27FC236}">
                    <a16:creationId xmlns:a16="http://schemas.microsoft.com/office/drawing/2014/main" id="{DF22562C-2860-493E-879E-2B0F75CE141C}"/>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0" name="Freeform 10">
                <a:extLst>
                  <a:ext uri="{FF2B5EF4-FFF2-40B4-BE49-F238E27FC236}">
                    <a16:creationId xmlns:a16="http://schemas.microsoft.com/office/drawing/2014/main" id="{5A5C05C6-4649-4161-BEF7-EC3E746F74C6}"/>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1" name="Freeform 11">
                <a:extLst>
                  <a:ext uri="{FF2B5EF4-FFF2-40B4-BE49-F238E27FC236}">
                    <a16:creationId xmlns:a16="http://schemas.microsoft.com/office/drawing/2014/main" id="{5F090801-DDA2-4BBC-A9FA-D653731762A6}"/>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2" name="Freeform 12">
                <a:extLst>
                  <a:ext uri="{FF2B5EF4-FFF2-40B4-BE49-F238E27FC236}">
                    <a16:creationId xmlns:a16="http://schemas.microsoft.com/office/drawing/2014/main" id="{B0EC2941-5DC6-40DD-A30D-B1B87D102594}"/>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40" name="Группа 6">
              <a:extLst>
                <a:ext uri="{FF2B5EF4-FFF2-40B4-BE49-F238E27FC236}">
                  <a16:creationId xmlns:a16="http://schemas.microsoft.com/office/drawing/2014/main" id="{21052596-976E-4199-9D15-644469269E02}"/>
                </a:ext>
              </a:extLst>
            </p:cNvPr>
            <p:cNvGrpSpPr/>
            <p:nvPr/>
          </p:nvGrpSpPr>
          <p:grpSpPr>
            <a:xfrm>
              <a:off x="4095364" y="-1265853"/>
              <a:ext cx="1055492" cy="1175711"/>
              <a:chOff x="-468312" y="-4139958"/>
              <a:chExt cx="3163888" cy="3524250"/>
            </a:xfrm>
            <a:grpFill/>
          </p:grpSpPr>
          <p:sp>
            <p:nvSpPr>
              <p:cNvPr id="41" name="Freeform 13">
                <a:extLst>
                  <a:ext uri="{FF2B5EF4-FFF2-40B4-BE49-F238E27FC236}">
                    <a16:creationId xmlns:a16="http://schemas.microsoft.com/office/drawing/2014/main" id="{4497BE67-815F-4975-A87D-BD2994D7C9EF}"/>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2" name="Freeform 14">
                <a:extLst>
                  <a:ext uri="{FF2B5EF4-FFF2-40B4-BE49-F238E27FC236}">
                    <a16:creationId xmlns:a16="http://schemas.microsoft.com/office/drawing/2014/main" id="{58EEE2C4-1B55-425E-B13E-271D52E5A1E8}"/>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3" name="Freeform 15">
                <a:extLst>
                  <a:ext uri="{FF2B5EF4-FFF2-40B4-BE49-F238E27FC236}">
                    <a16:creationId xmlns:a16="http://schemas.microsoft.com/office/drawing/2014/main" id="{94333530-DFAF-43BD-9C39-93F81A2A9A04}"/>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4" name="Freeform 16">
                <a:extLst>
                  <a:ext uri="{FF2B5EF4-FFF2-40B4-BE49-F238E27FC236}">
                    <a16:creationId xmlns:a16="http://schemas.microsoft.com/office/drawing/2014/main" id="{042482FC-379A-4FB4-B8C3-63F29A8C4F48}"/>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sp>
        <p:nvSpPr>
          <p:cNvPr id="55" name="TextBox 54">
            <a:extLst>
              <a:ext uri="{FF2B5EF4-FFF2-40B4-BE49-F238E27FC236}">
                <a16:creationId xmlns:a16="http://schemas.microsoft.com/office/drawing/2014/main" id="{57E02DD5-D5DA-4887-B60A-1AB6861CBECE}"/>
              </a:ext>
            </a:extLst>
          </p:cNvPr>
          <p:cNvSpPr txBox="1"/>
          <p:nvPr/>
        </p:nvSpPr>
        <p:spPr>
          <a:xfrm>
            <a:off x="587375" y="1363363"/>
            <a:ext cx="5246533" cy="4770537"/>
          </a:xfrm>
          <a:prstGeom prst="rect">
            <a:avLst/>
          </a:prstGeom>
          <a:noFill/>
        </p:spPr>
        <p:txBody>
          <a:bodyPr wrap="square">
            <a:spAutoFit/>
          </a:bodyPr>
          <a:lstStyle/>
          <a:p>
            <a:pPr algn="just"/>
            <a:r>
              <a:rPr lang="uk-UA" sz="1600" b="1" dirty="0">
                <a:solidFill>
                  <a:schemeClr val="bg1"/>
                </a:solidFill>
                <a:latin typeface="Arial "/>
              </a:rPr>
              <a:t>Мета: </a:t>
            </a:r>
            <a:r>
              <a:rPr lang="uk-UA" sz="1600" dirty="0">
                <a:solidFill>
                  <a:schemeClr val="bg1"/>
                </a:solidFill>
                <a:latin typeface="Arial "/>
              </a:rPr>
              <a:t>про</a:t>
            </a:r>
            <a:r>
              <a:rPr lang="uk-UA" sz="1600" kern="100" dirty="0">
                <a:solidFill>
                  <a:schemeClr val="bg1"/>
                </a:solidFill>
                <a:effectLst/>
                <a:latin typeface="Arial "/>
                <a:ea typeface="Calibri" panose="020F0502020204030204" pitchFamily="34" charset="0"/>
                <a:cs typeface="Times New Roman" panose="02020603050405020304" pitchFamily="18" charset="0"/>
              </a:rPr>
              <a:t>аналізувати ефективність підходу «Підтримки ініціатив спільноти» (SCLR), який передбачає надання міні-грантів під час війни ініціативним спільнотам, що підтримують людей, які потребують допомоги через тяжкі життєві обставини.</a:t>
            </a:r>
            <a:endParaRPr lang="uk-UA" sz="1600" b="1" dirty="0">
              <a:solidFill>
                <a:schemeClr val="bg1"/>
              </a:solidFill>
              <a:latin typeface="Arial "/>
            </a:endParaRPr>
          </a:p>
          <a:p>
            <a:endParaRPr lang="uk-UA" sz="1600" b="1" dirty="0">
              <a:solidFill>
                <a:schemeClr val="bg1"/>
              </a:solidFill>
              <a:latin typeface="Arial "/>
            </a:endParaRPr>
          </a:p>
          <a:p>
            <a:r>
              <a:rPr lang="uk-UA" sz="1600" b="1" dirty="0">
                <a:solidFill>
                  <a:schemeClr val="bg1"/>
                </a:solidFill>
                <a:latin typeface="Arial "/>
              </a:rPr>
              <a:t>Завдання дослідження:</a:t>
            </a:r>
            <a:endParaRPr lang="uk-UA" sz="1600" dirty="0">
              <a:solidFill>
                <a:schemeClr val="bg1"/>
              </a:solidFill>
              <a:latin typeface="Arial "/>
            </a:endParaRPr>
          </a:p>
          <a:p>
            <a:pPr lvl="1">
              <a:buFont typeface="+mj-lt"/>
              <a:buAutoNum type="arabicPeriod"/>
            </a:pPr>
            <a:r>
              <a:rPr lang="uk-UA" sz="1600" dirty="0">
                <a:solidFill>
                  <a:schemeClr val="bg1"/>
                </a:solidFill>
                <a:latin typeface="Arial "/>
              </a:rPr>
              <a:t> Проаналізувати досвід впровадження </a:t>
            </a:r>
            <a:r>
              <a:rPr lang="en-US" sz="1600" dirty="0">
                <a:solidFill>
                  <a:schemeClr val="bg1"/>
                </a:solidFill>
                <a:latin typeface="Arial "/>
              </a:rPr>
              <a:t>SCLR.</a:t>
            </a:r>
          </a:p>
          <a:p>
            <a:pPr lvl="1">
              <a:buFont typeface="+mj-lt"/>
              <a:buAutoNum type="arabicPeriod"/>
            </a:pPr>
            <a:r>
              <a:rPr lang="uk-UA" sz="1600" dirty="0">
                <a:solidFill>
                  <a:schemeClr val="bg1"/>
                </a:solidFill>
                <a:latin typeface="Arial "/>
              </a:rPr>
              <a:t> Виявити практики, які підвищують ефективність міні-грантів.</a:t>
            </a:r>
          </a:p>
          <a:p>
            <a:pPr lvl="1">
              <a:buFont typeface="+mj-lt"/>
              <a:buAutoNum type="arabicPeriod"/>
            </a:pPr>
            <a:r>
              <a:rPr lang="uk-UA" sz="1600" dirty="0">
                <a:solidFill>
                  <a:schemeClr val="bg1"/>
                </a:solidFill>
                <a:latin typeface="Arial "/>
              </a:rPr>
              <a:t> Вивчити викликів та бар’єрів у реалізації проєктів.</a:t>
            </a:r>
          </a:p>
          <a:p>
            <a:pPr lvl="1">
              <a:buFont typeface="+mj-lt"/>
              <a:buAutoNum type="arabicPeriod"/>
            </a:pPr>
            <a:r>
              <a:rPr lang="uk-UA" sz="1600" dirty="0">
                <a:solidFill>
                  <a:schemeClr val="bg1"/>
                </a:solidFill>
                <a:latin typeface="Arial "/>
              </a:rPr>
              <a:t> Оцінити ефективність та вплив міні-проектів. </a:t>
            </a:r>
          </a:p>
          <a:p>
            <a:pPr lvl="1"/>
            <a:endParaRPr lang="uk-UA" sz="1600" dirty="0">
              <a:solidFill>
                <a:schemeClr val="bg1"/>
              </a:solidFill>
              <a:latin typeface="Arial "/>
            </a:endParaRPr>
          </a:p>
          <a:p>
            <a:r>
              <a:rPr lang="uk-UA" sz="1600" b="1" dirty="0">
                <a:solidFill>
                  <a:schemeClr val="bg1"/>
                </a:solidFill>
                <a:latin typeface="Arial "/>
              </a:rPr>
              <a:t>Методологія:</a:t>
            </a:r>
            <a:endParaRPr lang="uk-UA" sz="1600" dirty="0">
              <a:solidFill>
                <a:schemeClr val="bg1"/>
              </a:solidFill>
              <a:latin typeface="Arial "/>
            </a:endParaRPr>
          </a:p>
          <a:p>
            <a:pPr lvl="1">
              <a:buFont typeface="Arial" panose="020B0604020202020204" pitchFamily="34" charset="0"/>
              <a:buChar char="•"/>
            </a:pPr>
            <a:r>
              <a:rPr lang="uk-UA" sz="1600" dirty="0">
                <a:solidFill>
                  <a:schemeClr val="bg1"/>
                </a:solidFill>
                <a:latin typeface="Arial "/>
              </a:rPr>
              <a:t>Телефонне опитування: </a:t>
            </a:r>
            <a:r>
              <a:rPr lang="uk-UA" sz="1600" b="1" dirty="0">
                <a:solidFill>
                  <a:schemeClr val="bg1"/>
                </a:solidFill>
                <a:latin typeface="Arial "/>
              </a:rPr>
              <a:t>50 бенефіціарів</a:t>
            </a:r>
            <a:r>
              <a:rPr lang="uk-UA" sz="1600" dirty="0">
                <a:solidFill>
                  <a:schemeClr val="bg1"/>
                </a:solidFill>
                <a:latin typeface="Arial "/>
              </a:rPr>
              <a:t>.</a:t>
            </a:r>
          </a:p>
          <a:p>
            <a:pPr lvl="1">
              <a:buFont typeface="Arial" panose="020B0604020202020204" pitchFamily="34" charset="0"/>
              <a:buChar char="•"/>
            </a:pPr>
            <a:r>
              <a:rPr lang="uk-UA" sz="1600" dirty="0">
                <a:solidFill>
                  <a:schemeClr val="bg1"/>
                </a:solidFill>
                <a:latin typeface="Arial "/>
              </a:rPr>
              <a:t>Глибинні інтерв’ю: </a:t>
            </a:r>
            <a:r>
              <a:rPr lang="uk-UA" sz="1600" b="1" dirty="0">
                <a:solidFill>
                  <a:schemeClr val="bg1"/>
                </a:solidFill>
                <a:latin typeface="Arial "/>
              </a:rPr>
              <a:t>20 інформантів, представники ГО/ініціативних груп</a:t>
            </a:r>
            <a:r>
              <a:rPr lang="uk-UA" sz="1600" dirty="0">
                <a:solidFill>
                  <a:schemeClr val="bg1"/>
                </a:solidFill>
                <a:latin typeface="Arial "/>
              </a:rPr>
              <a:t> із різних регіонів</a:t>
            </a:r>
          </a:p>
        </p:txBody>
      </p:sp>
      <p:pic>
        <p:nvPicPr>
          <p:cNvPr id="3" name="Рисунок 2">
            <a:extLst>
              <a:ext uri="{FF2B5EF4-FFF2-40B4-BE49-F238E27FC236}">
                <a16:creationId xmlns:a16="http://schemas.microsoft.com/office/drawing/2014/main" id="{877A0258-B0BA-4C59-A97F-4A5678D8A30D}"/>
              </a:ext>
            </a:extLst>
          </p:cNvPr>
          <p:cNvPicPr>
            <a:picLocks noChangeAspect="1"/>
          </p:cNvPicPr>
          <p:nvPr/>
        </p:nvPicPr>
        <p:blipFill>
          <a:blip r:embed="rId2">
            <a:extLst>
              <a:ext uri="{28A0092B-C50C-407E-A947-70E740481C1C}">
                <a14:useLocalDpi xmlns:a14="http://schemas.microsoft.com/office/drawing/2010/main" val="0"/>
              </a:ext>
            </a:extLst>
          </a:blip>
          <a:srcRect l="22888" r="22888"/>
          <a:stretch/>
        </p:blipFill>
        <p:spPr>
          <a:xfrm>
            <a:off x="6611814" y="0"/>
            <a:ext cx="5580185" cy="6858000"/>
          </a:xfrm>
          <a:prstGeom prst="rect">
            <a:avLst/>
          </a:prstGeom>
        </p:spPr>
      </p:pic>
      <p:pic>
        <p:nvPicPr>
          <p:cNvPr id="21" name="Рисунок 20">
            <a:extLst>
              <a:ext uri="{FF2B5EF4-FFF2-40B4-BE49-F238E27FC236}">
                <a16:creationId xmlns:a16="http://schemas.microsoft.com/office/drawing/2014/main" id="{0894BB6C-D3AF-4E6A-BF64-EDAC94C6F0A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87375" y="549275"/>
            <a:ext cx="1258141" cy="365125"/>
          </a:xfrm>
          <a:prstGeom prst="rect">
            <a:avLst/>
          </a:prstGeom>
        </p:spPr>
      </p:pic>
    </p:spTree>
    <p:extLst>
      <p:ext uri="{BB962C8B-B14F-4D97-AF65-F5344CB8AC3E}">
        <p14:creationId xmlns:p14="http://schemas.microsoft.com/office/powerpoint/2010/main" val="2451207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98A48-74FC-6405-5214-CA10BDC8D213}"/>
            </a:ext>
          </a:extLst>
        </p:cNvPr>
        <p:cNvGrpSpPr/>
        <p:nvPr/>
      </p:nvGrpSpPr>
      <p:grpSpPr>
        <a:xfrm>
          <a:off x="0" y="0"/>
          <a:ext cx="0" cy="0"/>
          <a:chOff x="0" y="0"/>
          <a:chExt cx="0" cy="0"/>
        </a:xfrm>
      </p:grpSpPr>
      <p:sp>
        <p:nvSpPr>
          <p:cNvPr id="12" name="Прямокутник 11">
            <a:extLst>
              <a:ext uri="{FF2B5EF4-FFF2-40B4-BE49-F238E27FC236}">
                <a16:creationId xmlns:a16="http://schemas.microsoft.com/office/drawing/2014/main" id="{B6BCC0A0-99D1-5961-0DD4-3FF2386B8944}"/>
              </a:ext>
            </a:extLst>
          </p:cNvPr>
          <p:cNvSpPr/>
          <p:nvPr/>
        </p:nvSpPr>
        <p:spPr>
          <a:xfrm>
            <a:off x="405115" y="325819"/>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3EE019FF-F8F3-138D-BA44-27E1A4D3237B}"/>
              </a:ext>
            </a:extLst>
          </p:cNvPr>
          <p:cNvSpPr txBox="1"/>
          <p:nvPr/>
        </p:nvSpPr>
        <p:spPr>
          <a:xfrm>
            <a:off x="587375" y="458463"/>
            <a:ext cx="11065138" cy="1077218"/>
          </a:xfrm>
          <a:prstGeom prst="rect">
            <a:avLst/>
          </a:prstGeom>
          <a:noFill/>
        </p:spPr>
        <p:txBody>
          <a:bodyPr wrap="square">
            <a:spAutoFit/>
          </a:bodyPr>
          <a:lstStyle/>
          <a:p>
            <a:pPr algn="l" fontAlgn="base"/>
            <a:r>
              <a:rPr lang="uk-UA" sz="3200" dirty="0">
                <a:latin typeface="Arial Black" panose="020B0A04020102020204" pitchFamily="34" charset="0"/>
              </a:rPr>
              <a:t>Соціально-демографічний профіль респондентів</a:t>
            </a:r>
            <a:endParaRPr lang="ru-RU" sz="3200" b="0" i="0" dirty="0">
              <a:solidFill>
                <a:srgbClr val="3E3232"/>
              </a:solidFill>
              <a:effectLst/>
              <a:latin typeface="Arial Black" panose="020B0A04020102020204" pitchFamily="34" charset="0"/>
            </a:endParaRPr>
          </a:p>
        </p:txBody>
      </p:sp>
      <p:graphicFrame>
        <p:nvGraphicFramePr>
          <p:cNvPr id="26" name="Таблица 11">
            <a:extLst>
              <a:ext uri="{FF2B5EF4-FFF2-40B4-BE49-F238E27FC236}">
                <a16:creationId xmlns:a16="http://schemas.microsoft.com/office/drawing/2014/main" id="{5562D3CF-E4BA-5E41-F36E-6395328E1958}"/>
              </a:ext>
            </a:extLst>
          </p:cNvPr>
          <p:cNvGraphicFramePr>
            <a:graphicFrameLocks noGrp="1"/>
          </p:cNvGraphicFramePr>
          <p:nvPr>
            <p:extLst>
              <p:ext uri="{D42A27DB-BD31-4B8C-83A1-F6EECF244321}">
                <p14:modId xmlns:p14="http://schemas.microsoft.com/office/powerpoint/2010/main" val="1538021601"/>
              </p:ext>
            </p:extLst>
          </p:nvPr>
        </p:nvGraphicFramePr>
        <p:xfrm>
          <a:off x="576000" y="1594135"/>
          <a:ext cx="3844170" cy="3435181"/>
        </p:xfrm>
        <a:graphic>
          <a:graphicData uri="http://schemas.openxmlformats.org/drawingml/2006/table">
            <a:tbl>
              <a:tblPr>
                <a:tableStyleId>{5C22544A-7EE6-4342-B048-85BDC9FD1C3A}</a:tableStyleId>
              </a:tblPr>
              <a:tblGrid>
                <a:gridCol w="892282">
                  <a:extLst>
                    <a:ext uri="{9D8B030D-6E8A-4147-A177-3AD203B41FA5}">
                      <a16:colId xmlns:a16="http://schemas.microsoft.com/office/drawing/2014/main" val="776276247"/>
                    </a:ext>
                  </a:extLst>
                </a:gridCol>
                <a:gridCol w="1475944">
                  <a:extLst>
                    <a:ext uri="{9D8B030D-6E8A-4147-A177-3AD203B41FA5}">
                      <a16:colId xmlns:a16="http://schemas.microsoft.com/office/drawing/2014/main" val="3136071062"/>
                    </a:ext>
                  </a:extLst>
                </a:gridCol>
                <a:gridCol w="1475944">
                  <a:extLst>
                    <a:ext uri="{9D8B030D-6E8A-4147-A177-3AD203B41FA5}">
                      <a16:colId xmlns:a16="http://schemas.microsoft.com/office/drawing/2014/main" val="2815377967"/>
                    </a:ext>
                  </a:extLst>
                </a:gridCol>
              </a:tblGrid>
              <a:tr h="510747">
                <a:tc rowSpan="14">
                  <a:txBody>
                    <a:bodyPr/>
                    <a:lstStyle/>
                    <a:p>
                      <a:pPr algn="ctr" fontAlgn="b"/>
                      <a:r>
                        <a:rPr lang="uk-UA" sz="1800" b="1" i="0" kern="1200" dirty="0">
                          <a:solidFill>
                            <a:schemeClr val="bg1"/>
                          </a:solidFill>
                          <a:effectLst/>
                          <a:latin typeface="+mn-lt"/>
                          <a:ea typeface="+mn-ea"/>
                          <a:cs typeface="+mn-cs"/>
                        </a:rPr>
                        <a:t>ГЛИБИННІ ІНТЕРВ’Ю</a:t>
                      </a:r>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TlToBr w="12700" cap="flat" cmpd="sng" algn="ctr">
                      <a:noFill/>
                      <a:prstDash val="solid"/>
                      <a:round/>
                      <a:headEnd type="none" w="med" len="med"/>
                      <a:tailEnd type="none" w="med" len="med"/>
                    </a:lnTlToBr>
                    <a:solidFill>
                      <a:srgbClr val="3E3232"/>
                    </a:solidFill>
                  </a:tcPr>
                </a:tc>
                <a:tc>
                  <a:txBody>
                    <a:bodyPr/>
                    <a:lstStyle/>
                    <a:p>
                      <a:pPr algn="ctr" fontAlgn="b"/>
                      <a:r>
                        <a:rPr lang="uk-UA" sz="1400" b="1" i="1" kern="1200" dirty="0">
                          <a:solidFill>
                            <a:schemeClr val="dk1"/>
                          </a:solidFill>
                          <a:effectLst/>
                          <a:latin typeface="Arial "/>
                          <a:ea typeface="+mn-ea"/>
                          <a:cs typeface="+mn-cs"/>
                        </a:rPr>
                        <a:t>Розподіл респондентів</a:t>
                      </a:r>
                      <a:endParaRPr lang="ru-RU" sz="1400" b="1" u="none" strike="noStrike" kern="1200" dirty="0">
                        <a:solidFill>
                          <a:schemeClr val="tx1"/>
                        </a:solidFill>
                        <a:effectLst/>
                        <a:latin typeface="Arial "/>
                        <a:ea typeface="+mn-ea"/>
                        <a:cs typeface="Arial" panose="020B0604020202020204" pitchFamily="34" charset="0"/>
                      </a:endParaRPr>
                    </a:p>
                  </a:txBody>
                  <a:tcPr marL="7620" marR="7620" marT="7620" marB="0" anchor="ctr">
                    <a:lnT w="12700" cap="flat" cmpd="sng" algn="ctr">
                      <a:noFill/>
                      <a:prstDash val="solid"/>
                      <a:round/>
                      <a:headEnd type="none" w="med" len="med"/>
                      <a:tailEnd type="none" w="med" len="med"/>
                    </a:lnT>
                    <a:solidFill>
                      <a:srgbClr val="D0433A"/>
                    </a:solidFill>
                  </a:tcPr>
                </a:tc>
                <a:tc>
                  <a:txBody>
                    <a:bodyPr/>
                    <a:lstStyle/>
                    <a:p>
                      <a:pPr algn="ctr">
                        <a:lnSpc>
                          <a:spcPct val="107000"/>
                        </a:lnSpc>
                        <a:spcAft>
                          <a:spcPts val="800"/>
                        </a:spcAft>
                      </a:pPr>
                      <a:r>
                        <a:rPr lang="uk-UA" sz="1400" b="1" kern="100" dirty="0">
                          <a:solidFill>
                            <a:srgbClr val="000000"/>
                          </a:solidFill>
                          <a:effectLst/>
                          <a:latin typeface="Arial "/>
                          <a:ea typeface="Calibri" panose="020F0502020204030204" pitchFamily="34" charset="0"/>
                          <a:cs typeface="Times New Roman" panose="02020603050405020304" pitchFamily="18" charset="0"/>
                        </a:rPr>
                        <a:t>Кількість респондентів</a:t>
                      </a:r>
                      <a:endParaRPr lang="uk-UA" sz="1400" b="1" kern="100" dirty="0">
                        <a:effectLst/>
                        <a:latin typeface="Arial "/>
                        <a:ea typeface="Calibri" panose="020F050202020403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solidFill>
                      <a:srgbClr val="D0433A"/>
                    </a:solidFill>
                  </a:tcPr>
                </a:tc>
                <a:extLst>
                  <a:ext uri="{0D108BD9-81ED-4DB2-BD59-A6C34878D82A}">
                    <a16:rowId xmlns:a16="http://schemas.microsoft.com/office/drawing/2014/main" val="1762072467"/>
                  </a:ext>
                </a:extLst>
              </a:tr>
              <a:tr h="251651">
                <a:tc vMerge="1">
                  <a:txBody>
                    <a:bodyPr/>
                    <a:lstStyle/>
                    <a:p>
                      <a:endParaRPr lang="uk-UA"/>
                    </a:p>
                  </a:txBody>
                  <a:tcPr/>
                </a:tc>
                <a:tc gridSpan="2">
                  <a:txBody>
                    <a:bodyPr/>
                    <a:lstStyle/>
                    <a:p>
                      <a:pPr algn="ctr">
                        <a:lnSpc>
                          <a:spcPct val="107000"/>
                        </a:lnSpc>
                        <a:spcAft>
                          <a:spcPts val="800"/>
                        </a:spcAft>
                      </a:pPr>
                      <a:r>
                        <a:rPr lang="uk-UA" sz="1400" b="1"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Тип організації</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4C8363"/>
                    </a:solidFill>
                  </a:tcPr>
                </a:tc>
                <a:tc h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4C8363"/>
                    </a:solidFill>
                  </a:tcPr>
                </a:tc>
                <a:extLst>
                  <a:ext uri="{0D108BD9-81ED-4DB2-BD59-A6C34878D82A}">
                    <a16:rowId xmlns:a16="http://schemas.microsoft.com/office/drawing/2014/main" val="3533041212"/>
                  </a:ext>
                </a:extLst>
              </a:tr>
              <a:tr h="215754">
                <a:tc v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2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ГО</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629631931"/>
                  </a:ext>
                </a:extLst>
              </a:tr>
              <a:tr h="215754">
                <a:tc v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2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БО</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175712028"/>
                  </a:ext>
                </a:extLst>
              </a:tr>
              <a:tr h="215754">
                <a:tc v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2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НГО</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810165736"/>
                  </a:ext>
                </a:extLst>
              </a:tr>
              <a:tr h="256516">
                <a:tc vMerge="1">
                  <a:txBody>
                    <a:bodyPr/>
                    <a:lstStyle/>
                    <a:p>
                      <a:pPr algn="ctr" fontAlgn="b"/>
                      <a:endParaRPr lang="ru-RU" sz="105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lnL w="12700" cap="flat" cmpd="sng" algn="ctr">
                      <a:noFill/>
                      <a:prstDash val="solid"/>
                      <a:round/>
                      <a:headEnd type="none" w="med" len="med"/>
                      <a:tailEnd type="none" w="med" len="med"/>
                    </a:lnL>
                    <a:solidFill>
                      <a:srgbClr val="4C8363"/>
                    </a:solidFill>
                  </a:tcPr>
                </a:tc>
                <a:tc gridSpan="2">
                  <a:txBody>
                    <a:bodyPr/>
                    <a:lstStyle/>
                    <a:p>
                      <a:pPr algn="ctr" fontAlgn="b"/>
                      <a:r>
                        <a:rPr lang="uk-UA" sz="1400" b="1" kern="1200" dirty="0">
                          <a:solidFill>
                            <a:schemeClr val="dk1"/>
                          </a:solidFill>
                          <a:effectLst/>
                          <a:latin typeface="Arial "/>
                          <a:ea typeface="+mn-ea"/>
                          <a:cs typeface="+mn-cs"/>
                        </a:rPr>
                        <a:t>Стать респондента</a:t>
                      </a:r>
                      <a:endParaRPr lang="ru-RU" sz="1400" b="1" u="none" strike="noStrike" kern="1200" dirty="0">
                        <a:solidFill>
                          <a:schemeClr val="tx1"/>
                        </a:solidFill>
                        <a:effectLst/>
                        <a:latin typeface="Arial "/>
                        <a:ea typeface="+mn-ea"/>
                        <a:cs typeface="Arial" panose="020B0604020202020204" pitchFamily="34" charset="0"/>
                      </a:endParaRPr>
                    </a:p>
                  </a:txBody>
                  <a:tcPr marL="7620" marR="7620" marT="7620" marB="0" anchor="ctr">
                    <a:solidFill>
                      <a:srgbClr val="4C8363"/>
                    </a:solidFill>
                  </a:tcPr>
                </a:tc>
                <a:tc hMerge="1">
                  <a:txBody>
                    <a:bodyPr/>
                    <a:lstStyle/>
                    <a:p>
                      <a:pPr marL="0" algn="ctr" defTabSz="914400" rtl="0" eaLnBrk="1" fontAlgn="b" latinLnBrk="0" hangingPunct="1"/>
                      <a:endParaRPr lang="en-US" sz="1400" u="none" strike="noStrike" kern="1200" dirty="0">
                        <a:solidFill>
                          <a:schemeClr val="tx1"/>
                        </a:solidFill>
                        <a:effectLst/>
                        <a:latin typeface="+mn-lt"/>
                        <a:ea typeface="+mn-ea"/>
                        <a:cs typeface="+mn-cs"/>
                      </a:endParaRPr>
                    </a:p>
                  </a:txBody>
                  <a:tcPr marL="7620" marR="7620" marT="7620" marB="0" anchor="ctr">
                    <a:noFill/>
                  </a:tcPr>
                </a:tc>
                <a:extLst>
                  <a:ext uri="{0D108BD9-81ED-4DB2-BD59-A6C34878D82A}">
                    <a16:rowId xmlns:a16="http://schemas.microsoft.com/office/drawing/2014/main" val="2630413738"/>
                  </a:ext>
                </a:extLst>
              </a:tr>
              <a:tr h="215754">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2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Жінки</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1097290902"/>
                  </a:ext>
                </a:extLst>
              </a:tr>
              <a:tr h="215754">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2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Чоловіки</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577637984"/>
                  </a:ext>
                </a:extLst>
              </a:tr>
              <a:tr h="258727">
                <a:tc vMerge="1">
                  <a:txBody>
                    <a:bodyPr/>
                    <a:lstStyle/>
                    <a:p>
                      <a:pPr algn="ctr" fontAlgn="b"/>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4C8363"/>
                    </a:solidFill>
                  </a:tcPr>
                </a:tc>
                <a:tc gridSpan="2">
                  <a:txBody>
                    <a:bodyPr/>
                    <a:lstStyle/>
                    <a:p>
                      <a:pPr algn="ctr" fontAlgn="b"/>
                      <a:r>
                        <a:rPr lang="uk-UA" sz="1400" b="1" kern="1200" dirty="0">
                          <a:solidFill>
                            <a:schemeClr val="dk1"/>
                          </a:solidFill>
                          <a:effectLst/>
                          <a:latin typeface="Arial "/>
                          <a:ea typeface="+mn-ea"/>
                          <a:cs typeface="+mn-cs"/>
                        </a:rPr>
                        <a:t>Область реалізації діяльності</a:t>
                      </a:r>
                      <a:endParaRPr lang="en-US" sz="1100" b="1" i="0" u="none" strike="noStrike" dirty="0">
                        <a:solidFill>
                          <a:schemeClr val="tx1"/>
                        </a:solidFill>
                        <a:effectLst/>
                        <a:latin typeface="Arial "/>
                        <a:cs typeface="Arial" panose="020B0604020202020204" pitchFamily="34" charset="0"/>
                      </a:endParaRPr>
                    </a:p>
                  </a:txBody>
                  <a:tcPr marL="9525" marR="9525" marT="9525" marB="0" anchor="ctr">
                    <a:solidFill>
                      <a:srgbClr val="4C8363"/>
                    </a:solidFill>
                  </a:tcPr>
                </a:tc>
                <a:tc hMerge="1">
                  <a:txBody>
                    <a:bodyPr/>
                    <a:lstStyle/>
                    <a:p>
                      <a:endParaRPr dirty="0"/>
                    </a:p>
                  </a:txBody>
                  <a:tcPr marL="9525" marR="9525" marT="9525" marB="0" anchor="ctr">
                    <a:solidFill>
                      <a:srgbClr val="4C8363"/>
                    </a:solidFill>
                  </a:tcPr>
                </a:tc>
                <a:extLst>
                  <a:ext uri="{0D108BD9-81ED-4DB2-BD59-A6C34878D82A}">
                    <a16:rowId xmlns:a16="http://schemas.microsoft.com/office/drawing/2014/main" val="881289828"/>
                  </a:ext>
                </a:extLst>
              </a:tr>
              <a:tr h="215754">
                <a:tc vMerge="1">
                  <a:txBody>
                    <a:bodyPr/>
                    <a:lstStyle/>
                    <a:p>
                      <a:pPr marL="108000" algn="l" defTabSz="914400" rtl="0" eaLnBrk="1" fontAlgn="b" latinLnBrk="0" hangingPunct="1"/>
                      <a:endParaRPr lang="uk-UA" sz="12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200" kern="100" dirty="0">
                          <a:effectLst/>
                          <a:latin typeface="Arial" panose="020B0604020202020204" pitchFamily="34" charset="0"/>
                          <a:ea typeface="Calibri" panose="020F0502020204030204" pitchFamily="34" charset="0"/>
                          <a:cs typeface="Times New Roman" panose="02020603050405020304" pitchFamily="18" charset="0"/>
                        </a:rPr>
                        <a:t>Дніпропетровська </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a:effectLst/>
                          <a:latin typeface="Arial" panose="020B0604020202020204" pitchFamily="34" charset="0"/>
                          <a:ea typeface="Calibri" panose="020F0502020204030204" pitchFamily="34" charset="0"/>
                          <a:cs typeface="Times New Roman" panose="02020603050405020304" pitchFamily="18" charset="0"/>
                        </a:rPr>
                        <a:t>2</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1365243455"/>
                  </a:ext>
                </a:extLst>
              </a:tr>
              <a:tr h="215754">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200" kern="100">
                          <a:effectLst/>
                          <a:latin typeface="Arial" panose="020B0604020202020204" pitchFamily="34" charset="0"/>
                          <a:ea typeface="Calibri" panose="020F0502020204030204" pitchFamily="34" charset="0"/>
                          <a:cs typeface="Times New Roman" panose="02020603050405020304" pitchFamily="18" charset="0"/>
                        </a:rPr>
                        <a:t>Львівська </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dirty="0">
                          <a:effectLst/>
                          <a:latin typeface="Arial" panose="020B0604020202020204" pitchFamily="34" charset="0"/>
                          <a:ea typeface="Calibri" panose="020F0502020204030204" pitchFamily="34" charset="0"/>
                          <a:cs typeface="Times New Roman" panose="02020603050405020304" pitchFamily="18" charset="0"/>
                        </a:rPr>
                        <a:t>2</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2861102711"/>
                  </a:ext>
                </a:extLst>
              </a:tr>
              <a:tr h="215754">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200" kern="100">
                          <a:effectLst/>
                          <a:latin typeface="Arial" panose="020B0604020202020204" pitchFamily="34" charset="0"/>
                          <a:ea typeface="Calibri" panose="020F0502020204030204" pitchFamily="34" charset="0"/>
                          <a:cs typeface="Times New Roman" panose="02020603050405020304" pitchFamily="18" charset="0"/>
                        </a:rPr>
                        <a:t>Одеська</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dirty="0">
                          <a:effectLst/>
                          <a:latin typeface="Arial" panose="020B0604020202020204" pitchFamily="34" charset="0"/>
                          <a:ea typeface="Calibri" panose="020F0502020204030204" pitchFamily="34" charset="0"/>
                          <a:cs typeface="Times New Roman" panose="02020603050405020304" pitchFamily="18" charset="0"/>
                        </a:rPr>
                        <a:t>2</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39781497"/>
                  </a:ext>
                </a:extLst>
              </a:tr>
              <a:tr h="215754">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200" kern="100">
                          <a:effectLst/>
                          <a:latin typeface="Arial" panose="020B0604020202020204" pitchFamily="34" charset="0"/>
                          <a:ea typeface="Calibri" panose="020F0502020204030204" pitchFamily="34" charset="0"/>
                          <a:cs typeface="Times New Roman" panose="02020603050405020304" pitchFamily="18" charset="0"/>
                        </a:rPr>
                        <a:t>Полтавська</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dirty="0">
                          <a:effectLst/>
                          <a:latin typeface="Arial" panose="020B0604020202020204" pitchFamily="34" charset="0"/>
                          <a:ea typeface="Calibri" panose="020F0502020204030204" pitchFamily="34" charset="0"/>
                          <a:cs typeface="Times New Roman" panose="02020603050405020304" pitchFamily="18" charset="0"/>
                        </a:rPr>
                        <a:t>2</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562536801"/>
                  </a:ext>
                </a:extLst>
              </a:tr>
              <a:tr h="215754">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200" kern="100">
                          <a:effectLst/>
                          <a:latin typeface="Arial" panose="020B0604020202020204" pitchFamily="34" charset="0"/>
                          <a:ea typeface="Calibri" panose="020F0502020204030204" pitchFamily="34" charset="0"/>
                          <a:cs typeface="Times New Roman" panose="02020603050405020304" pitchFamily="18" charset="0"/>
                        </a:rPr>
                        <a:t>Харківська </a:t>
                      </a:r>
                      <a:endParaRPr lang="uk-UA"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200" kern="100" dirty="0">
                          <a:effectLst/>
                          <a:latin typeface="Arial" panose="020B0604020202020204" pitchFamily="34" charset="0"/>
                          <a:ea typeface="Calibri" panose="020F0502020204030204" pitchFamily="34" charset="0"/>
                          <a:cs typeface="Times New Roman" panose="02020603050405020304" pitchFamily="18" charset="0"/>
                        </a:rPr>
                        <a:t>2</a:t>
                      </a: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1173146232"/>
                  </a:ext>
                </a:extLst>
              </a:tr>
            </a:tbl>
          </a:graphicData>
        </a:graphic>
      </p:graphicFrame>
      <p:graphicFrame>
        <p:nvGraphicFramePr>
          <p:cNvPr id="27" name="Таблица 11">
            <a:extLst>
              <a:ext uri="{FF2B5EF4-FFF2-40B4-BE49-F238E27FC236}">
                <a16:creationId xmlns:a16="http://schemas.microsoft.com/office/drawing/2014/main" id="{D1FE1103-0357-6604-F532-A7098725DD3E}"/>
              </a:ext>
            </a:extLst>
          </p:cNvPr>
          <p:cNvGraphicFramePr>
            <a:graphicFrameLocks noGrp="1"/>
          </p:cNvGraphicFramePr>
          <p:nvPr>
            <p:extLst>
              <p:ext uri="{D42A27DB-BD31-4B8C-83A1-F6EECF244321}">
                <p14:modId xmlns:p14="http://schemas.microsoft.com/office/powerpoint/2010/main" val="1290961042"/>
              </p:ext>
            </p:extLst>
          </p:nvPr>
        </p:nvGraphicFramePr>
        <p:xfrm>
          <a:off x="4420169" y="1594135"/>
          <a:ext cx="7232343" cy="5237807"/>
        </p:xfrm>
        <a:graphic>
          <a:graphicData uri="http://schemas.openxmlformats.org/drawingml/2006/table">
            <a:tbl>
              <a:tblPr>
                <a:tableStyleId>{5C22544A-7EE6-4342-B048-85BDC9FD1C3A}</a:tableStyleId>
              </a:tblPr>
              <a:tblGrid>
                <a:gridCol w="1068250">
                  <a:extLst>
                    <a:ext uri="{9D8B030D-6E8A-4147-A177-3AD203B41FA5}">
                      <a16:colId xmlns:a16="http://schemas.microsoft.com/office/drawing/2014/main" val="776276247"/>
                    </a:ext>
                  </a:extLst>
                </a:gridCol>
                <a:gridCol w="3369865">
                  <a:extLst>
                    <a:ext uri="{9D8B030D-6E8A-4147-A177-3AD203B41FA5}">
                      <a16:colId xmlns:a16="http://schemas.microsoft.com/office/drawing/2014/main" val="3136071062"/>
                    </a:ext>
                  </a:extLst>
                </a:gridCol>
                <a:gridCol w="1574391">
                  <a:extLst>
                    <a:ext uri="{9D8B030D-6E8A-4147-A177-3AD203B41FA5}">
                      <a16:colId xmlns:a16="http://schemas.microsoft.com/office/drawing/2014/main" val="309502590"/>
                    </a:ext>
                  </a:extLst>
                </a:gridCol>
                <a:gridCol w="1219837">
                  <a:extLst>
                    <a:ext uri="{9D8B030D-6E8A-4147-A177-3AD203B41FA5}">
                      <a16:colId xmlns:a16="http://schemas.microsoft.com/office/drawing/2014/main" val="3418313410"/>
                    </a:ext>
                  </a:extLst>
                </a:gridCol>
              </a:tblGrid>
              <a:tr h="446812">
                <a:tc rowSpan="22">
                  <a:txBody>
                    <a:bodyPr/>
                    <a:lstStyle/>
                    <a:p>
                      <a:pPr algn="ctr" fontAlgn="b"/>
                      <a:r>
                        <a:rPr lang="uk-UA" sz="1800" b="1" i="0" kern="1200" dirty="0">
                          <a:solidFill>
                            <a:schemeClr val="bg1"/>
                          </a:solidFill>
                          <a:effectLst/>
                          <a:latin typeface="+mn-lt"/>
                          <a:ea typeface="+mn-ea"/>
                          <a:cs typeface="+mn-cs"/>
                        </a:rPr>
                        <a:t>ОНЛАЙН ОПИТУВАННЯ</a:t>
                      </a:r>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TlToBr w="12700" cap="flat" cmpd="sng" algn="ctr">
                      <a:noFill/>
                      <a:prstDash val="solid"/>
                      <a:round/>
                      <a:headEnd type="none" w="med" len="med"/>
                      <a:tailEnd type="none" w="med" len="med"/>
                    </a:lnTlToBr>
                    <a:solidFill>
                      <a:srgbClr val="3E3232"/>
                    </a:solidFill>
                  </a:tcPr>
                </a:tc>
                <a:tc>
                  <a:txBody>
                    <a:bodyPr/>
                    <a:lstStyle/>
                    <a:p>
                      <a:pPr algn="ctr" fontAlgn="b"/>
                      <a:r>
                        <a:rPr lang="uk-UA" sz="1400" b="1" i="1" kern="1200" dirty="0">
                          <a:solidFill>
                            <a:schemeClr val="dk1"/>
                          </a:solidFill>
                          <a:effectLst/>
                          <a:latin typeface="Arial "/>
                          <a:ea typeface="+mn-ea"/>
                          <a:cs typeface="+mn-cs"/>
                        </a:rPr>
                        <a:t>Розподіл респондентів</a:t>
                      </a:r>
                      <a:endParaRPr lang="ru-RU" sz="1400" b="1" u="none" strike="noStrike" kern="1200" dirty="0">
                        <a:solidFill>
                          <a:schemeClr val="tx1"/>
                        </a:solidFill>
                        <a:effectLst/>
                        <a:latin typeface="Arial "/>
                        <a:ea typeface="+mn-ea"/>
                        <a:cs typeface="Arial" panose="020B0604020202020204" pitchFamily="34" charset="0"/>
                      </a:endParaRPr>
                    </a:p>
                  </a:txBody>
                  <a:tcPr marL="7620" marR="7620" marT="7620" marB="0" anchor="ctr">
                    <a:lnT w="12700" cap="flat" cmpd="sng" algn="ctr">
                      <a:noFill/>
                      <a:prstDash val="solid"/>
                      <a:round/>
                      <a:headEnd type="none" w="med" len="med"/>
                      <a:tailEnd type="none" w="med" len="med"/>
                    </a:lnT>
                    <a:solidFill>
                      <a:srgbClr val="D0433A"/>
                    </a:solidFill>
                  </a:tcPr>
                </a:tc>
                <a:tc>
                  <a:txBody>
                    <a:bodyPr/>
                    <a:lstStyle/>
                    <a:p>
                      <a:pPr algn="ctr">
                        <a:lnSpc>
                          <a:spcPct val="107000"/>
                        </a:lnSpc>
                        <a:spcAft>
                          <a:spcPts val="800"/>
                        </a:spcAft>
                      </a:pPr>
                      <a:r>
                        <a:rPr lang="uk-UA" sz="1400" b="1" kern="100" dirty="0">
                          <a:solidFill>
                            <a:srgbClr val="000000"/>
                          </a:solidFill>
                          <a:effectLst/>
                          <a:latin typeface="Arial "/>
                          <a:ea typeface="Calibri" panose="020F0502020204030204" pitchFamily="34" charset="0"/>
                          <a:cs typeface="Times New Roman" panose="02020603050405020304" pitchFamily="18" charset="0"/>
                        </a:rPr>
                        <a:t>Кількість респондентів </a:t>
                      </a:r>
                      <a:endParaRPr lang="uk-UA" sz="1400" b="1" kern="100" dirty="0">
                        <a:effectLst/>
                        <a:latin typeface="Arial "/>
                        <a:ea typeface="Calibri" panose="020F050202020403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solidFill>
                      <a:srgbClr val="D0433A"/>
                    </a:solidFill>
                  </a:tcPr>
                </a:tc>
                <a:tc>
                  <a:txBody>
                    <a:bodyPr/>
                    <a:lstStyle/>
                    <a:p>
                      <a:pPr algn="ctr">
                        <a:lnSpc>
                          <a:spcPct val="107000"/>
                        </a:lnSpc>
                        <a:spcAft>
                          <a:spcPts val="800"/>
                        </a:spcAft>
                      </a:pPr>
                      <a:r>
                        <a:rPr lang="uk-UA" sz="1400" b="1" kern="100" dirty="0">
                          <a:solidFill>
                            <a:srgbClr val="000000"/>
                          </a:solidFill>
                          <a:effectLst/>
                          <a:latin typeface="Arial "/>
                          <a:ea typeface="Calibri" panose="020F0502020204030204" pitchFamily="34" charset="0"/>
                          <a:cs typeface="Times New Roman" panose="02020603050405020304" pitchFamily="18" charset="0"/>
                        </a:rPr>
                        <a:t>%</a:t>
                      </a:r>
                      <a:endParaRPr lang="uk-UA" sz="1400" b="1" kern="100" dirty="0">
                        <a:effectLst/>
                        <a:latin typeface="Arial "/>
                        <a:ea typeface="Calibri" panose="020F0502020204030204" pitchFamily="34" charset="0"/>
                        <a:cs typeface="Times New Roman" panose="02020603050405020304" pitchFamily="18" charset="0"/>
                      </a:endParaRPr>
                    </a:p>
                  </a:txBody>
                  <a:tcPr marL="68580" marR="68580" marT="0" marB="0">
                    <a:lnT w="12700" cap="flat" cmpd="sng" algn="ctr">
                      <a:noFill/>
                      <a:prstDash val="solid"/>
                      <a:round/>
                      <a:headEnd type="none" w="med" len="med"/>
                      <a:tailEnd type="none" w="med" len="med"/>
                    </a:lnT>
                    <a:solidFill>
                      <a:srgbClr val="D0433A"/>
                    </a:solidFill>
                  </a:tcPr>
                </a:tc>
                <a:extLst>
                  <a:ext uri="{0D108BD9-81ED-4DB2-BD59-A6C34878D82A}">
                    <a16:rowId xmlns:a16="http://schemas.microsoft.com/office/drawing/2014/main" val="1762072467"/>
                  </a:ext>
                </a:extLst>
              </a:tr>
              <a:tr h="209832">
                <a:tc vMerge="1">
                  <a:txBody>
                    <a:bodyPr/>
                    <a:lstStyle/>
                    <a:p>
                      <a:endParaRPr lang="uk-UA"/>
                    </a:p>
                  </a:txBody>
                  <a:tcPr/>
                </a:tc>
                <a:tc gridSpan="3">
                  <a:txBody>
                    <a:bodyPr/>
                    <a:lstStyle/>
                    <a:p>
                      <a:pPr algn="ctr">
                        <a:lnSpc>
                          <a:spcPct val="107000"/>
                        </a:lnSpc>
                        <a:spcAft>
                          <a:spcPts val="800"/>
                        </a:spcAft>
                      </a:pPr>
                      <a:r>
                        <a:rPr lang="uk-UA" sz="1400" b="1" kern="1200" dirty="0">
                          <a:solidFill>
                            <a:schemeClr val="dk1"/>
                          </a:solidFill>
                          <a:effectLst/>
                          <a:latin typeface="Arial "/>
                          <a:ea typeface="+mn-ea"/>
                          <a:cs typeface="+mn-cs"/>
                        </a:rPr>
                        <a:t>Вік респондента</a:t>
                      </a:r>
                      <a:endParaRPr lang="uk-UA" sz="1400" b="1"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4C8363"/>
                    </a:solidFill>
                  </a:tcPr>
                </a:tc>
                <a:tc hMerge="1">
                  <a:txBody>
                    <a:bodyPr/>
                    <a:lstStyle/>
                    <a:p>
                      <a:endParaRPr lang="uk-UA"/>
                    </a:p>
                  </a:txBody>
                  <a:tcPr/>
                </a:tc>
                <a:tc hMerge="1">
                  <a:txBody>
                    <a:bodyPr/>
                    <a:lstStyle/>
                    <a:p>
                      <a:pPr algn="ctr">
                        <a:lnSpc>
                          <a:spcPct val="107000"/>
                        </a:lnSpc>
                        <a:spcAft>
                          <a:spcPts val="800"/>
                        </a:spcAft>
                      </a:pPr>
                      <a:endParaRPr lang="uk-UA" sz="1400" b="1"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4C8363"/>
                    </a:solidFill>
                  </a:tcPr>
                </a:tc>
                <a:extLst>
                  <a:ext uri="{0D108BD9-81ED-4DB2-BD59-A6C34878D82A}">
                    <a16:rowId xmlns:a16="http://schemas.microsoft.com/office/drawing/2014/main" val="3533041212"/>
                  </a:ext>
                </a:extLst>
              </a:tr>
              <a:tr h="209832">
                <a:tc v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en-US" sz="1400" b="0" kern="0" dirty="0">
                          <a:solidFill>
                            <a:srgbClr val="000000"/>
                          </a:solidFill>
                          <a:effectLst/>
                          <a:latin typeface="Arial "/>
                          <a:ea typeface="Times New Roman" panose="02020603050405020304" pitchFamily="18" charset="0"/>
                          <a:cs typeface="Times New Roman" panose="02020603050405020304" pitchFamily="18" charset="0"/>
                        </a:rPr>
                        <a:t>18-</a:t>
                      </a:r>
                      <a:r>
                        <a:rPr lang="uk-UA" sz="1400" b="0" kern="0" dirty="0">
                          <a:solidFill>
                            <a:srgbClr val="000000"/>
                          </a:solidFill>
                          <a:effectLst/>
                          <a:latin typeface="Arial "/>
                          <a:ea typeface="Times New Roman" panose="02020603050405020304" pitchFamily="18" charset="0"/>
                          <a:cs typeface="Times New Roman" panose="02020603050405020304" pitchFamily="18" charset="0"/>
                        </a:rPr>
                        <a:t>29</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dirty="0">
                          <a:solidFill>
                            <a:srgbClr val="000000"/>
                          </a:solidFill>
                          <a:effectLst/>
                          <a:latin typeface="Arial "/>
                          <a:ea typeface="Times New Roman" panose="02020603050405020304" pitchFamily="18" charset="0"/>
                          <a:cs typeface="Times New Roman" panose="02020603050405020304" pitchFamily="18" charset="0"/>
                        </a:rPr>
                        <a:t>8</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a:solidFill>
                            <a:srgbClr val="000000"/>
                          </a:solidFill>
                          <a:effectLst/>
                          <a:latin typeface="Arial "/>
                          <a:ea typeface="Calibri" panose="020F0502020204030204" pitchFamily="34" charset="0"/>
                          <a:cs typeface="Times New Roman" panose="02020603050405020304" pitchFamily="18" charset="0"/>
                        </a:rPr>
                        <a:t>16</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nchor="b">
                    <a:solidFill>
                      <a:srgbClr val="96C14E"/>
                    </a:solidFill>
                  </a:tcPr>
                </a:tc>
                <a:extLst>
                  <a:ext uri="{0D108BD9-81ED-4DB2-BD59-A6C34878D82A}">
                    <a16:rowId xmlns:a16="http://schemas.microsoft.com/office/drawing/2014/main" val="3629631931"/>
                  </a:ext>
                </a:extLst>
              </a:tr>
              <a:tr h="209832">
                <a:tc v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400" b="0" kern="0" dirty="0">
                          <a:solidFill>
                            <a:srgbClr val="000000"/>
                          </a:solidFill>
                          <a:effectLst/>
                          <a:latin typeface="Arial "/>
                          <a:ea typeface="Times New Roman" panose="02020603050405020304" pitchFamily="18" charset="0"/>
                          <a:cs typeface="Times New Roman" panose="02020603050405020304" pitchFamily="18" charset="0"/>
                        </a:rPr>
                        <a:t>30-49</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dirty="0">
                          <a:solidFill>
                            <a:srgbClr val="000000"/>
                          </a:solidFill>
                          <a:effectLst/>
                          <a:latin typeface="Arial "/>
                          <a:ea typeface="Times New Roman" panose="02020603050405020304" pitchFamily="18" charset="0"/>
                          <a:cs typeface="Times New Roman" panose="02020603050405020304" pitchFamily="18" charset="0"/>
                        </a:rPr>
                        <a:t>32</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a:solidFill>
                            <a:srgbClr val="000000"/>
                          </a:solidFill>
                          <a:effectLst/>
                          <a:latin typeface="Arial "/>
                          <a:ea typeface="Calibri" panose="020F0502020204030204" pitchFamily="34" charset="0"/>
                          <a:cs typeface="Times New Roman" panose="02020603050405020304" pitchFamily="18" charset="0"/>
                        </a:rPr>
                        <a:t>64</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nchor="b">
                    <a:solidFill>
                      <a:srgbClr val="96C14E"/>
                    </a:solidFill>
                  </a:tcPr>
                </a:tc>
                <a:extLst>
                  <a:ext uri="{0D108BD9-81ED-4DB2-BD59-A6C34878D82A}">
                    <a16:rowId xmlns:a16="http://schemas.microsoft.com/office/drawing/2014/main" val="3175712028"/>
                  </a:ext>
                </a:extLst>
              </a:tr>
              <a:tr h="209832">
                <a:tc v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400" b="0" kern="0" dirty="0">
                          <a:solidFill>
                            <a:srgbClr val="000000"/>
                          </a:solidFill>
                          <a:effectLst/>
                          <a:latin typeface="Arial "/>
                          <a:ea typeface="Times New Roman" panose="02020603050405020304" pitchFamily="18" charset="0"/>
                          <a:cs typeface="Times New Roman" panose="02020603050405020304" pitchFamily="18" charset="0"/>
                        </a:rPr>
                        <a:t>50-59</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dirty="0">
                          <a:solidFill>
                            <a:srgbClr val="000000"/>
                          </a:solidFill>
                          <a:effectLst/>
                          <a:latin typeface="Arial "/>
                          <a:ea typeface="Times New Roman" panose="02020603050405020304" pitchFamily="18" charset="0"/>
                          <a:cs typeface="Times New Roman" panose="02020603050405020304" pitchFamily="18" charset="0"/>
                        </a:rPr>
                        <a:t>7</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a:solidFill>
                            <a:srgbClr val="000000"/>
                          </a:solidFill>
                          <a:effectLst/>
                          <a:latin typeface="Arial "/>
                          <a:ea typeface="Calibri" panose="020F0502020204030204" pitchFamily="34" charset="0"/>
                          <a:cs typeface="Times New Roman" panose="02020603050405020304" pitchFamily="18" charset="0"/>
                        </a:rPr>
                        <a:t>14</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nchor="b">
                    <a:solidFill>
                      <a:srgbClr val="96C14E"/>
                    </a:solidFill>
                  </a:tcPr>
                </a:tc>
                <a:extLst>
                  <a:ext uri="{0D108BD9-81ED-4DB2-BD59-A6C34878D82A}">
                    <a16:rowId xmlns:a16="http://schemas.microsoft.com/office/drawing/2014/main" val="810165736"/>
                  </a:ext>
                </a:extLst>
              </a:tr>
              <a:tr h="209832">
                <a:tc vMerge="1">
                  <a:txBody>
                    <a:bodyPr/>
                    <a:lstStyle/>
                    <a:p>
                      <a:pPr algn="ctr">
                        <a:lnSpc>
                          <a:spcPct val="107000"/>
                        </a:lnSpc>
                        <a:spcAft>
                          <a:spcPts val="800"/>
                        </a:spcAft>
                      </a:pPr>
                      <a:endParaRPr lang="uk-UA"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400" b="0" kern="0" dirty="0">
                          <a:solidFill>
                            <a:srgbClr val="000000"/>
                          </a:solidFill>
                          <a:effectLst/>
                          <a:latin typeface="Arial "/>
                          <a:ea typeface="Times New Roman" panose="02020603050405020304" pitchFamily="18" charset="0"/>
                          <a:cs typeface="Times New Roman" panose="02020603050405020304" pitchFamily="18" charset="0"/>
                        </a:rPr>
                        <a:t>60 років та старше</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dirty="0">
                          <a:solidFill>
                            <a:srgbClr val="000000"/>
                          </a:solidFill>
                          <a:effectLst/>
                          <a:latin typeface="Arial "/>
                          <a:ea typeface="Times New Roman" panose="02020603050405020304" pitchFamily="18" charset="0"/>
                          <a:cs typeface="Times New Roman" panose="02020603050405020304" pitchFamily="18" charset="0"/>
                        </a:rPr>
                        <a:t>3</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0" dirty="0">
                          <a:solidFill>
                            <a:srgbClr val="000000"/>
                          </a:solidFill>
                          <a:effectLst/>
                          <a:latin typeface="Arial "/>
                          <a:ea typeface="Calibri" panose="020F0502020204030204" pitchFamily="34" charset="0"/>
                          <a:cs typeface="Times New Roman" panose="02020603050405020304" pitchFamily="18" charset="0"/>
                        </a:rPr>
                        <a:t>6</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nchor="b">
                    <a:solidFill>
                      <a:srgbClr val="96C14E"/>
                    </a:solidFill>
                  </a:tcPr>
                </a:tc>
                <a:extLst>
                  <a:ext uri="{0D108BD9-81ED-4DB2-BD59-A6C34878D82A}">
                    <a16:rowId xmlns:a16="http://schemas.microsoft.com/office/drawing/2014/main" val="1534308253"/>
                  </a:ext>
                </a:extLst>
              </a:tr>
              <a:tr h="219021">
                <a:tc vMerge="1">
                  <a:txBody>
                    <a:bodyPr/>
                    <a:lstStyle/>
                    <a:p>
                      <a:pPr algn="ctr" fontAlgn="b"/>
                      <a:endParaRPr lang="ru-RU" sz="105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lnL w="12700" cap="flat" cmpd="sng" algn="ctr">
                      <a:noFill/>
                      <a:prstDash val="solid"/>
                      <a:round/>
                      <a:headEnd type="none" w="med" len="med"/>
                      <a:tailEnd type="none" w="med" len="med"/>
                    </a:lnL>
                    <a:solidFill>
                      <a:srgbClr val="4C8363"/>
                    </a:solidFill>
                  </a:tcPr>
                </a:tc>
                <a:tc gridSpan="3">
                  <a:txBody>
                    <a:bodyPr/>
                    <a:lstStyle/>
                    <a:p>
                      <a:pPr algn="ctr" fontAlgn="b"/>
                      <a:r>
                        <a:rPr lang="uk-UA" sz="1400" b="1" kern="1200" dirty="0">
                          <a:solidFill>
                            <a:schemeClr val="dk1"/>
                          </a:solidFill>
                          <a:effectLst/>
                          <a:latin typeface="Arial "/>
                          <a:ea typeface="+mn-ea"/>
                          <a:cs typeface="+mn-cs"/>
                        </a:rPr>
                        <a:t>Стать респондента</a:t>
                      </a:r>
                      <a:endParaRPr lang="ru-RU" sz="1400" b="1" u="none" strike="noStrike" kern="1200" dirty="0">
                        <a:solidFill>
                          <a:schemeClr val="tx1"/>
                        </a:solidFill>
                        <a:effectLst/>
                        <a:latin typeface="Arial "/>
                        <a:ea typeface="+mn-ea"/>
                        <a:cs typeface="Arial" panose="020B0604020202020204" pitchFamily="34" charset="0"/>
                      </a:endParaRPr>
                    </a:p>
                  </a:txBody>
                  <a:tcPr marL="7620" marR="7620" marT="7620" marB="0" anchor="ctr">
                    <a:solidFill>
                      <a:srgbClr val="4C8363"/>
                    </a:solidFill>
                  </a:tcPr>
                </a:tc>
                <a:tc hMerge="1">
                  <a:txBody>
                    <a:bodyPr/>
                    <a:lstStyle/>
                    <a:p>
                      <a:endParaRPr lang="uk-UA"/>
                    </a:p>
                  </a:txBody>
                  <a:tcPr/>
                </a:tc>
                <a:tc hMerge="1">
                  <a:txBody>
                    <a:bodyPr/>
                    <a:lstStyle/>
                    <a:p>
                      <a:pPr algn="ctr" fontAlgn="b"/>
                      <a:endParaRPr lang="ru-RU" sz="1400" b="1" u="none" strike="noStrike" kern="1200" dirty="0">
                        <a:solidFill>
                          <a:schemeClr val="tx1"/>
                        </a:solidFill>
                        <a:effectLst/>
                        <a:latin typeface="Arial "/>
                        <a:ea typeface="+mn-ea"/>
                        <a:cs typeface="Arial" panose="020B0604020202020204" pitchFamily="34" charset="0"/>
                      </a:endParaRPr>
                    </a:p>
                  </a:txBody>
                  <a:tcPr marL="7620" marR="7620" marT="7620" marB="0" anchor="ctr">
                    <a:solidFill>
                      <a:srgbClr val="4C8363"/>
                    </a:solidFill>
                  </a:tcPr>
                </a:tc>
                <a:extLst>
                  <a:ext uri="{0D108BD9-81ED-4DB2-BD59-A6C34878D82A}">
                    <a16:rowId xmlns:a16="http://schemas.microsoft.com/office/drawing/2014/main" val="2630413738"/>
                  </a:ext>
                </a:extLst>
              </a:tr>
              <a:tr h="209832">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400" b="0" kern="100" dirty="0">
                          <a:solidFill>
                            <a:srgbClr val="000000"/>
                          </a:solidFill>
                          <a:effectLst/>
                          <a:latin typeface="Arial "/>
                          <a:ea typeface="Times New Roman" panose="02020603050405020304" pitchFamily="18" charset="0"/>
                          <a:cs typeface="Times New Roman" panose="02020603050405020304" pitchFamily="18" charset="0"/>
                        </a:rPr>
                        <a:t>Жінки</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100" dirty="0">
                          <a:solidFill>
                            <a:srgbClr val="000000"/>
                          </a:solidFill>
                          <a:effectLst/>
                          <a:latin typeface="Arial "/>
                          <a:ea typeface="Times New Roman" panose="02020603050405020304" pitchFamily="18" charset="0"/>
                          <a:cs typeface="Times New Roman" panose="02020603050405020304" pitchFamily="18" charset="0"/>
                        </a:rPr>
                        <a:t>32</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100">
                          <a:solidFill>
                            <a:srgbClr val="000000"/>
                          </a:solidFill>
                          <a:effectLst/>
                          <a:latin typeface="Arial "/>
                          <a:ea typeface="Times New Roman" panose="02020603050405020304" pitchFamily="18" charset="0"/>
                          <a:cs typeface="Times New Roman" panose="02020603050405020304" pitchFamily="18" charset="0"/>
                        </a:rPr>
                        <a:t>64</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1097290902"/>
                  </a:ext>
                </a:extLst>
              </a:tr>
              <a:tr h="209832">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gn="l">
                        <a:lnSpc>
                          <a:spcPct val="107000"/>
                        </a:lnSpc>
                        <a:spcAft>
                          <a:spcPts val="800"/>
                        </a:spcAft>
                      </a:pPr>
                      <a:r>
                        <a:rPr lang="uk-UA" sz="1400" b="0" kern="100" dirty="0">
                          <a:solidFill>
                            <a:srgbClr val="000000"/>
                          </a:solidFill>
                          <a:effectLst/>
                          <a:latin typeface="Arial "/>
                          <a:ea typeface="Times New Roman" panose="02020603050405020304" pitchFamily="18" charset="0"/>
                          <a:cs typeface="Times New Roman" panose="02020603050405020304" pitchFamily="18" charset="0"/>
                        </a:rPr>
                        <a:t>Чоловіки</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100" dirty="0">
                          <a:solidFill>
                            <a:srgbClr val="000000"/>
                          </a:solidFill>
                          <a:effectLst/>
                          <a:latin typeface="Arial "/>
                          <a:ea typeface="Times New Roman" panose="02020603050405020304" pitchFamily="18" charset="0"/>
                          <a:cs typeface="Times New Roman" panose="02020603050405020304" pitchFamily="18" charset="0"/>
                        </a:rPr>
                        <a:t>18</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b="0" kern="100" dirty="0">
                          <a:solidFill>
                            <a:srgbClr val="000000"/>
                          </a:solidFill>
                          <a:effectLst/>
                          <a:latin typeface="Arial "/>
                          <a:ea typeface="Times New Roman" panose="02020603050405020304" pitchFamily="18" charset="0"/>
                          <a:cs typeface="Times New Roman" panose="02020603050405020304" pitchFamily="18" charset="0"/>
                        </a:rPr>
                        <a:t>36</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577637984"/>
                  </a:ext>
                </a:extLst>
              </a:tr>
              <a:tr h="220909">
                <a:tc vMerge="1">
                  <a:txBody>
                    <a:bodyPr/>
                    <a:lstStyle/>
                    <a:p>
                      <a:pPr algn="ctr" fontAlgn="b"/>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4C8363"/>
                    </a:solidFill>
                  </a:tcPr>
                </a:tc>
                <a:tc gridSpan="3">
                  <a:txBody>
                    <a:bodyPr/>
                    <a:lstStyle/>
                    <a:p>
                      <a:pPr algn="ctr" fontAlgn="b"/>
                      <a:r>
                        <a:rPr lang="uk-UA" sz="1400" b="1" kern="1200" dirty="0">
                          <a:solidFill>
                            <a:schemeClr val="dk1"/>
                          </a:solidFill>
                          <a:effectLst/>
                          <a:latin typeface="Arial "/>
                          <a:ea typeface="+mn-ea"/>
                          <a:cs typeface="+mn-cs"/>
                        </a:rPr>
                        <a:t>Область проживання</a:t>
                      </a:r>
                      <a:endParaRPr lang="en-US" sz="1400" b="1" i="0" u="none" strike="noStrike" dirty="0">
                        <a:solidFill>
                          <a:schemeClr val="tx1"/>
                        </a:solidFill>
                        <a:effectLst/>
                        <a:latin typeface="Arial "/>
                        <a:cs typeface="Arial" panose="020B0604020202020204" pitchFamily="34" charset="0"/>
                      </a:endParaRPr>
                    </a:p>
                  </a:txBody>
                  <a:tcPr marL="9525" marR="9525" marT="9525" marB="0" anchor="ctr">
                    <a:solidFill>
                      <a:srgbClr val="4C8363"/>
                    </a:solidFill>
                  </a:tcPr>
                </a:tc>
                <a:tc hMerge="1">
                  <a:txBody>
                    <a:bodyPr/>
                    <a:lstStyle/>
                    <a:p>
                      <a:endParaRPr lang="uk-UA"/>
                    </a:p>
                  </a:txBody>
                  <a:tcPr/>
                </a:tc>
                <a:tc hMerge="1">
                  <a:txBody>
                    <a:bodyPr/>
                    <a:lstStyle/>
                    <a:p>
                      <a:pPr algn="ctr" fontAlgn="b"/>
                      <a:endParaRPr lang="en-US" sz="1400" b="1" i="0" u="none" strike="noStrike" dirty="0">
                        <a:solidFill>
                          <a:schemeClr val="tx1"/>
                        </a:solidFill>
                        <a:effectLst/>
                        <a:latin typeface="Arial "/>
                        <a:cs typeface="Arial" panose="020B0604020202020204" pitchFamily="34" charset="0"/>
                      </a:endParaRPr>
                    </a:p>
                  </a:txBody>
                  <a:tcPr marL="9525" marR="9525" marT="9525" marB="0" anchor="ctr">
                    <a:solidFill>
                      <a:srgbClr val="4C8363"/>
                    </a:solidFill>
                  </a:tcPr>
                </a:tc>
                <a:extLst>
                  <a:ext uri="{0D108BD9-81ED-4DB2-BD59-A6C34878D82A}">
                    <a16:rowId xmlns:a16="http://schemas.microsoft.com/office/drawing/2014/main" val="881289828"/>
                  </a:ext>
                </a:extLst>
              </a:tr>
              <a:tr h="209832">
                <a:tc vMerge="1">
                  <a:txBody>
                    <a:bodyPr/>
                    <a:lstStyle/>
                    <a:p>
                      <a:pPr marL="108000" algn="l" defTabSz="914400" rtl="0" eaLnBrk="1" fontAlgn="b" latinLnBrk="0" hangingPunct="1"/>
                      <a:endParaRPr lang="uk-UA" sz="1200" u="none" strike="noStrike" kern="1200" noProof="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Дніпропетровська </a:t>
                      </a:r>
                    </a:p>
                  </a:txBody>
                  <a:tcPr marL="68580" marR="68580" marT="0" marB="0">
                    <a:solidFill>
                      <a:srgbClr val="96C14E"/>
                    </a:solidFill>
                  </a:tcPr>
                </a:tc>
                <a:tc>
                  <a:txBody>
                    <a:bodyPr/>
                    <a:lstStyle/>
                    <a:p>
                      <a:pPr algn="ct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11</a:t>
                      </a:r>
                    </a:p>
                  </a:txBody>
                  <a:tcPr marL="68580" marR="68580" marT="0" marB="0">
                    <a:solidFill>
                      <a:srgbClr val="96C14E"/>
                    </a:solidFill>
                  </a:tcPr>
                </a:tc>
                <a:tc>
                  <a:txBody>
                    <a:bodyPr/>
                    <a:lstStyle/>
                    <a:p>
                      <a:pPr algn="ctr">
                        <a:lnSpc>
                          <a:spcPct val="107000"/>
                        </a:lnSpc>
                        <a:spcAft>
                          <a:spcPts val="800"/>
                        </a:spcAft>
                      </a:pPr>
                      <a:r>
                        <a:rPr lang="uk-UA" sz="1400" b="0" kern="100">
                          <a:effectLst/>
                          <a:latin typeface="Arial "/>
                          <a:ea typeface="Calibri" panose="020F0502020204030204" pitchFamily="34" charset="0"/>
                          <a:cs typeface="Times New Roman" panose="02020603050405020304" pitchFamily="18" charset="0"/>
                        </a:rPr>
                        <a:t>22</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1365243455"/>
                  </a:ext>
                </a:extLst>
              </a:tr>
              <a:tr h="209832">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Львівська </a:t>
                      </a:r>
                    </a:p>
                  </a:txBody>
                  <a:tcPr marL="68580" marR="68580" marT="0" marB="0">
                    <a:solidFill>
                      <a:srgbClr val="96C14E"/>
                    </a:solidFill>
                  </a:tcPr>
                </a:tc>
                <a:tc>
                  <a:txBody>
                    <a:bodyPr/>
                    <a:lstStyle/>
                    <a:p>
                      <a:pPr algn="ct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10</a:t>
                      </a:r>
                    </a:p>
                  </a:txBody>
                  <a:tcPr marL="68580" marR="68580" marT="0" marB="0">
                    <a:solidFill>
                      <a:srgbClr val="96C14E"/>
                    </a:solidFill>
                  </a:tcPr>
                </a:tc>
                <a:tc>
                  <a:txBody>
                    <a:bodyPr/>
                    <a:lstStyle/>
                    <a:p>
                      <a:pPr algn="ctr">
                        <a:lnSpc>
                          <a:spcPct val="107000"/>
                        </a:lnSpc>
                        <a:spcAft>
                          <a:spcPts val="800"/>
                        </a:spcAft>
                      </a:pPr>
                      <a:r>
                        <a:rPr lang="uk-UA" sz="1400" b="0" kern="100">
                          <a:effectLst/>
                          <a:latin typeface="Arial "/>
                          <a:ea typeface="Calibri" panose="020F0502020204030204" pitchFamily="34" charset="0"/>
                          <a:cs typeface="Times New Roman" panose="02020603050405020304" pitchFamily="18" charset="0"/>
                        </a:rPr>
                        <a:t>20</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2861102711"/>
                  </a:ext>
                </a:extLst>
              </a:tr>
              <a:tr h="209832">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Одеська</a:t>
                      </a:r>
                    </a:p>
                  </a:txBody>
                  <a:tcPr marL="68580" marR="68580" marT="0" marB="0">
                    <a:solidFill>
                      <a:srgbClr val="96C14E"/>
                    </a:solidFill>
                  </a:tcPr>
                </a:tc>
                <a:tc>
                  <a:txBody>
                    <a:bodyPr/>
                    <a:lstStyle/>
                    <a:p>
                      <a:pPr algn="ct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12</a:t>
                      </a:r>
                    </a:p>
                  </a:txBody>
                  <a:tcPr marL="68580" marR="68580" marT="0" marB="0">
                    <a:solidFill>
                      <a:srgbClr val="96C14E"/>
                    </a:solidFill>
                  </a:tcPr>
                </a:tc>
                <a:tc>
                  <a:txBody>
                    <a:bodyPr/>
                    <a:lstStyle/>
                    <a:p>
                      <a:pPr algn="ctr">
                        <a:lnSpc>
                          <a:spcPct val="107000"/>
                        </a:lnSpc>
                        <a:spcAft>
                          <a:spcPts val="800"/>
                        </a:spcAft>
                      </a:pPr>
                      <a:r>
                        <a:rPr lang="uk-UA" sz="1400" b="0" kern="100">
                          <a:effectLst/>
                          <a:latin typeface="Arial "/>
                          <a:ea typeface="Calibri" panose="020F0502020204030204" pitchFamily="34" charset="0"/>
                          <a:cs typeface="Times New Roman" panose="02020603050405020304" pitchFamily="18" charset="0"/>
                        </a:rPr>
                        <a:t>24</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39781497"/>
                  </a:ext>
                </a:extLst>
              </a:tr>
              <a:tr h="209832">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Полтавська</a:t>
                      </a:r>
                    </a:p>
                  </a:txBody>
                  <a:tcPr marL="68580" marR="68580" marT="0" marB="0">
                    <a:solidFill>
                      <a:srgbClr val="96C14E"/>
                    </a:solidFill>
                  </a:tcPr>
                </a:tc>
                <a:tc>
                  <a:txBody>
                    <a:bodyPr/>
                    <a:lstStyle/>
                    <a:p>
                      <a:pPr algn="ct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12</a:t>
                      </a:r>
                    </a:p>
                  </a:txBody>
                  <a:tcPr marL="68580" marR="68580" marT="0" marB="0">
                    <a:solidFill>
                      <a:srgbClr val="96C14E"/>
                    </a:solidFill>
                  </a:tcPr>
                </a:tc>
                <a:tc>
                  <a:txBody>
                    <a:bodyPr/>
                    <a:lstStyle/>
                    <a:p>
                      <a:pPr algn="ctr">
                        <a:lnSpc>
                          <a:spcPct val="107000"/>
                        </a:lnSpc>
                        <a:spcAft>
                          <a:spcPts val="800"/>
                        </a:spcAft>
                      </a:pPr>
                      <a:r>
                        <a:rPr lang="uk-UA" sz="1400" b="0" kern="100">
                          <a:effectLst/>
                          <a:latin typeface="Arial "/>
                          <a:ea typeface="Calibri" panose="020F0502020204030204" pitchFamily="34" charset="0"/>
                          <a:cs typeface="Times New Roman" panose="02020603050405020304" pitchFamily="18" charset="0"/>
                        </a:rPr>
                        <a:t>24</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562536801"/>
                  </a:ext>
                </a:extLst>
              </a:tr>
              <a:tr h="209832">
                <a:tc vMerge="1">
                  <a:txBody>
                    <a:bodyPr/>
                    <a:lstStyle/>
                    <a:p>
                      <a:pPr marL="108000" algn="l" defTabSz="914400" rtl="0" eaLnBrk="1" fontAlgn="b" latinLnBrk="0" hangingPunct="1"/>
                      <a:endParaRPr lang="ru-RU" sz="12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9525" marR="9525" marT="9525" marB="0" anchor="ctr">
                    <a:lnL w="12700" cap="flat" cmpd="sng" algn="ctr">
                      <a:noFill/>
                      <a:prstDash val="solid"/>
                      <a:round/>
                      <a:headEnd type="none" w="med" len="med"/>
                      <a:tailEnd type="none" w="med" len="med"/>
                    </a:lnL>
                    <a:solidFill>
                      <a:srgbClr val="96C14E"/>
                    </a:solidFill>
                  </a:tcPr>
                </a:tc>
                <a:tc>
                  <a:txBody>
                    <a:bodyPr/>
                    <a:lstStyle/>
                    <a:p>
                      <a:pP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Харківська </a:t>
                      </a:r>
                    </a:p>
                  </a:txBody>
                  <a:tcPr marL="68580" marR="68580" marT="0" marB="0">
                    <a:solidFill>
                      <a:srgbClr val="96C14E"/>
                    </a:solidFill>
                  </a:tcPr>
                </a:tc>
                <a:tc>
                  <a:txBody>
                    <a:bodyPr/>
                    <a:lstStyle/>
                    <a:p>
                      <a:pPr algn="ct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5</a:t>
                      </a:r>
                    </a:p>
                  </a:txBody>
                  <a:tcPr marL="68580" marR="68580" marT="0" marB="0">
                    <a:solidFill>
                      <a:srgbClr val="96C14E"/>
                    </a:solidFill>
                  </a:tcPr>
                </a:tc>
                <a:tc>
                  <a:txBody>
                    <a:bodyPr/>
                    <a:lstStyle/>
                    <a:p>
                      <a:pPr algn="ctr">
                        <a:lnSpc>
                          <a:spcPct val="107000"/>
                        </a:lnSpc>
                        <a:spcAft>
                          <a:spcPts val="800"/>
                        </a:spcAft>
                      </a:pPr>
                      <a:r>
                        <a:rPr lang="uk-UA" sz="1400" b="0" kern="100" dirty="0">
                          <a:effectLst/>
                          <a:latin typeface="Arial "/>
                          <a:ea typeface="Calibri" panose="020F0502020204030204" pitchFamily="34" charset="0"/>
                          <a:cs typeface="Times New Roman" panose="02020603050405020304" pitchFamily="18" charset="0"/>
                        </a:rPr>
                        <a:t>10</a:t>
                      </a:r>
                    </a:p>
                  </a:txBody>
                  <a:tcPr marL="68580" marR="68580" marT="0" marB="0">
                    <a:solidFill>
                      <a:srgbClr val="96C14E"/>
                    </a:solidFill>
                  </a:tcPr>
                </a:tc>
                <a:extLst>
                  <a:ext uri="{0D108BD9-81ED-4DB2-BD59-A6C34878D82A}">
                    <a16:rowId xmlns:a16="http://schemas.microsoft.com/office/drawing/2014/main" val="1173146232"/>
                  </a:ext>
                </a:extLst>
              </a:tr>
              <a:tr h="209832">
                <a:tc vMerge="1">
                  <a:txBody>
                    <a:bodyPr/>
                    <a:lstStyle/>
                    <a:p>
                      <a:pPr algn="ctr" fontAlgn="b"/>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mpd="sng">
                      <a:noFill/>
                    </a:lnB>
                    <a:lnTlToBr w="12700" cap="flat" cmpd="sng" algn="ctr">
                      <a:noFill/>
                      <a:prstDash val="solid"/>
                      <a:round/>
                      <a:headEnd type="none" w="med" len="med"/>
                      <a:tailEnd type="none" w="med" len="med"/>
                    </a:lnTlToBr>
                    <a:solidFill>
                      <a:srgbClr val="3E3232"/>
                    </a:solidFill>
                  </a:tcPr>
                </a:tc>
                <a:tc gridSpan="3">
                  <a:txBody>
                    <a:bodyPr/>
                    <a:lstStyle/>
                    <a:p>
                      <a:pPr algn="ctr">
                        <a:lnSpc>
                          <a:spcPct val="107000"/>
                        </a:lnSpc>
                        <a:spcAft>
                          <a:spcPts val="800"/>
                        </a:spcAft>
                      </a:pPr>
                      <a:r>
                        <a:rPr lang="uk-UA" sz="1400" b="1" kern="1200" dirty="0">
                          <a:solidFill>
                            <a:schemeClr val="dk1"/>
                          </a:solidFill>
                          <a:effectLst/>
                          <a:latin typeface="Arial "/>
                          <a:ea typeface="+mn-ea"/>
                          <a:cs typeface="+mn-cs"/>
                        </a:rPr>
                        <a:t>Респондент ВПО</a:t>
                      </a: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4C8363"/>
                    </a:solidFill>
                  </a:tcPr>
                </a:tc>
                <a:tc hMerge="1">
                  <a:txBody>
                    <a:bodyPr/>
                    <a:lstStyle/>
                    <a:p>
                      <a:endParaRPr lang="uk-UA"/>
                    </a:p>
                  </a:txBody>
                  <a:tcPr/>
                </a:tc>
                <a:tc hMerge="1">
                  <a:txBody>
                    <a:bodyPr/>
                    <a:lstStyle/>
                    <a:p>
                      <a:pPr algn="ctr">
                        <a:lnSpc>
                          <a:spcPct val="107000"/>
                        </a:lnSpc>
                        <a:spcAft>
                          <a:spcPts val="800"/>
                        </a:spcAft>
                      </a:pPr>
                      <a:endParaRPr lang="uk-UA" sz="1400" b="0" kern="100" dirty="0">
                        <a:effectLst/>
                        <a:latin typeface="Arial "/>
                        <a:ea typeface="Calibri" panose="020F0502020204030204" pitchFamily="34" charset="0"/>
                        <a:cs typeface="Times New Roman" panose="02020603050405020304" pitchFamily="18" charset="0"/>
                      </a:endParaRPr>
                    </a:p>
                  </a:txBody>
                  <a:tcPr marL="68580" marR="68580" marT="0" marB="0">
                    <a:solidFill>
                      <a:srgbClr val="4C8363"/>
                    </a:solidFill>
                  </a:tcPr>
                </a:tc>
                <a:extLst>
                  <a:ext uri="{0D108BD9-81ED-4DB2-BD59-A6C34878D82A}">
                    <a16:rowId xmlns:a16="http://schemas.microsoft.com/office/drawing/2014/main" val="3331268223"/>
                  </a:ext>
                </a:extLst>
              </a:tr>
              <a:tr h="214867">
                <a:tc vMerge="1">
                  <a:txBody>
                    <a:bodyPr/>
                    <a:lstStyle/>
                    <a:p>
                      <a:pPr algn="ctr" fontAlgn="b"/>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mpd="sng">
                      <a:noFill/>
                    </a:lnB>
                    <a:lnTlToBr w="12700" cap="flat" cmpd="sng" algn="ctr">
                      <a:noFill/>
                      <a:prstDash val="solid"/>
                      <a:round/>
                      <a:headEnd type="none" w="med" len="med"/>
                      <a:tailEnd type="none" w="med" len="med"/>
                    </a:lnTlToBr>
                    <a:solidFill>
                      <a:srgbClr val="3E3232"/>
                    </a:solidFill>
                  </a:tcPr>
                </a:tc>
                <a:tc>
                  <a:txBody>
                    <a:bodyPr/>
                    <a:lstStyle/>
                    <a:p>
                      <a:pPr algn="l">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Так</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20</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40</a:t>
                      </a:r>
                      <a:endParaRPr lang="uk-UA"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4191775584"/>
                  </a:ext>
                </a:extLst>
              </a:tr>
              <a:tr h="214867">
                <a:tc vMerge="1">
                  <a:txBody>
                    <a:bodyPr/>
                    <a:lstStyle/>
                    <a:p>
                      <a:pPr algn="ctr" fontAlgn="b"/>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mpd="sng">
                      <a:noFill/>
                    </a:lnB>
                    <a:lnTlToBr w="12700" cap="flat" cmpd="sng" algn="ctr">
                      <a:noFill/>
                      <a:prstDash val="solid"/>
                      <a:round/>
                      <a:headEnd type="none" w="med" len="med"/>
                      <a:tailEnd type="none" w="med" len="med"/>
                    </a:lnTlToBr>
                    <a:solidFill>
                      <a:srgbClr val="3E3232"/>
                    </a:solidFill>
                  </a:tcPr>
                </a:tc>
                <a:tc>
                  <a:txBody>
                    <a:bodyPr/>
                    <a:lstStyle/>
                    <a:p>
                      <a:pPr algn="l">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Ні</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927455485"/>
                  </a:ext>
                </a:extLst>
              </a:tr>
              <a:tr h="214867">
                <a:tc vMerge="1">
                  <a:txBody>
                    <a:bodyPr/>
                    <a:lstStyle/>
                    <a:p>
                      <a:pPr algn="ctr" fontAlgn="b"/>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mpd="sng">
                      <a:noFill/>
                    </a:lnB>
                    <a:lnTlToBr w="12700" cap="flat" cmpd="sng" algn="ctr">
                      <a:noFill/>
                      <a:prstDash val="solid"/>
                      <a:round/>
                      <a:headEnd type="none" w="med" len="med"/>
                      <a:tailEnd type="none" w="med" len="med"/>
                    </a:lnTlToBr>
                    <a:solidFill>
                      <a:srgbClr val="3E3232"/>
                    </a:solidFill>
                  </a:tcPr>
                </a:tc>
                <a:tc gridSpan="3">
                  <a:txBody>
                    <a:bodyPr/>
                    <a:lstStyle/>
                    <a:p>
                      <a:pPr algn="ctr">
                        <a:lnSpc>
                          <a:spcPct val="107000"/>
                        </a:lnSpc>
                        <a:spcAft>
                          <a:spcPts val="800"/>
                        </a:spcAft>
                      </a:pPr>
                      <a:r>
                        <a:rPr lang="uk-UA" sz="1400" b="1" kern="100" dirty="0">
                          <a:solidFill>
                            <a:srgbClr val="000000"/>
                          </a:solidFill>
                          <a:effectLst/>
                          <a:latin typeface="Arial" panose="020B0604020202020204" pitchFamily="34" charset="0"/>
                          <a:cs typeface="Times New Roman" panose="02020603050405020304" pitchFamily="18" charset="0"/>
                        </a:rPr>
                        <a:t>Соціальні характеристики</a:t>
                      </a:r>
                      <a:endParaRPr lang="uk-UA" sz="1200" kern="100" dirty="0">
                        <a:effectLst/>
                        <a:latin typeface="Calibri" panose="020F0502020204030204" pitchFamily="34" charset="0"/>
                        <a:cs typeface="Times New Roman" panose="02020603050405020304" pitchFamily="18" charset="0"/>
                      </a:endParaRPr>
                    </a:p>
                  </a:txBody>
                  <a:tcPr marL="68580" marR="68580" marT="0" marB="0">
                    <a:solidFill>
                      <a:srgbClr val="4C8363"/>
                    </a:solidFill>
                  </a:tcPr>
                </a:tc>
                <a:tc hMerge="1">
                  <a:txBody>
                    <a:bodyPr/>
                    <a:lstStyle/>
                    <a:p>
                      <a:endParaRPr lang="uk-UA"/>
                    </a:p>
                  </a:txBody>
                  <a:tcPr/>
                </a:tc>
                <a:tc hMerge="1">
                  <a:txBody>
                    <a:bodyPr/>
                    <a:lstStyle/>
                    <a:p>
                      <a:pPr algn="ctr">
                        <a:lnSpc>
                          <a:spcPct val="107000"/>
                        </a:lnSpc>
                        <a:spcAft>
                          <a:spcPts val="800"/>
                        </a:spcAft>
                      </a:pPr>
                      <a:endParaRPr lang="uk-UA" sz="1200" kern="100" dirty="0">
                        <a:effectLst/>
                        <a:latin typeface="Calibri" panose="020F0502020204030204" pitchFamily="34" charset="0"/>
                        <a:cs typeface="Times New Roman" panose="02020603050405020304" pitchFamily="18" charset="0"/>
                      </a:endParaRPr>
                    </a:p>
                  </a:txBody>
                  <a:tcPr marL="68580" marR="68580" marT="0" marB="0">
                    <a:solidFill>
                      <a:srgbClr val="4C8363"/>
                    </a:solidFill>
                  </a:tcPr>
                </a:tc>
                <a:extLst>
                  <a:ext uri="{0D108BD9-81ED-4DB2-BD59-A6C34878D82A}">
                    <a16:rowId xmlns:a16="http://schemas.microsoft.com/office/drawing/2014/main" val="4172281880"/>
                  </a:ext>
                </a:extLst>
              </a:tr>
              <a:tr h="214867">
                <a:tc vMerge="1">
                  <a:txBody>
                    <a:bodyPr/>
                    <a:lstStyle/>
                    <a:p>
                      <a:pPr algn="ctr" fontAlgn="b"/>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mpd="sng">
                      <a:noFill/>
                    </a:lnB>
                    <a:lnTlToBr w="12700" cap="flat" cmpd="sng" algn="ctr">
                      <a:noFill/>
                      <a:prstDash val="solid"/>
                      <a:round/>
                      <a:headEnd type="none" w="med" len="med"/>
                      <a:tailEnd type="none" w="med" len="med"/>
                    </a:lnTlToBr>
                    <a:solidFill>
                      <a:srgbClr val="3E3232"/>
                    </a:solidFill>
                  </a:tcPr>
                </a:tc>
                <a:tc>
                  <a:txBody>
                    <a:bodyPr/>
                    <a:lstStyle/>
                    <a:p>
                      <a:pPr algn="l">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Людина з інвалідністю </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28</a:t>
                      </a:r>
                      <a:endParaRPr lang="uk-UA"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16206771"/>
                  </a:ext>
                </a:extLst>
              </a:tr>
              <a:tr h="214867">
                <a:tc vMerge="1">
                  <a:txBody>
                    <a:bodyPr/>
                    <a:lstStyle/>
                    <a:p>
                      <a:pPr algn="ctr" fontAlgn="b"/>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mpd="sng">
                      <a:noFill/>
                    </a:lnB>
                    <a:lnTlToBr w="12700" cap="flat" cmpd="sng" algn="ctr">
                      <a:noFill/>
                      <a:prstDash val="solid"/>
                      <a:round/>
                      <a:headEnd type="none" w="med" len="med"/>
                      <a:tailEnd type="none" w="med" len="med"/>
                    </a:lnTlToBr>
                    <a:solidFill>
                      <a:srgbClr val="3E3232"/>
                    </a:solidFill>
                  </a:tcPr>
                </a:tc>
                <a:tc>
                  <a:txBody>
                    <a:bodyPr/>
                    <a:lstStyle/>
                    <a:p>
                      <a:pPr algn="l">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Маю дитину/дітей</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3681303690"/>
                  </a:ext>
                </a:extLst>
              </a:tr>
              <a:tr h="214867">
                <a:tc vMerge="1">
                  <a:txBody>
                    <a:bodyPr/>
                    <a:lstStyle/>
                    <a:p>
                      <a:pPr algn="ctr" fontAlgn="b"/>
                      <a:endParaRPr lang="ru-RU" sz="1200" b="1" i="0" u="none" strike="noStrike" kern="1200" dirty="0">
                        <a:solidFill>
                          <a:schemeClr val="bg1"/>
                        </a:solidFill>
                        <a:effectLst/>
                        <a:latin typeface="Arial "/>
                        <a:ea typeface="+mn-ea"/>
                        <a:cs typeface="Arial" panose="020B0604020202020204" pitchFamily="34" charset="0"/>
                      </a:endParaRPr>
                    </a:p>
                  </a:txBody>
                  <a:tcPr marL="7620" marR="7620" marT="7620" marB="0" vert="vert27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TlToBr w="12700" cap="flat" cmpd="sng" algn="ctr">
                      <a:noFill/>
                      <a:prstDash val="solid"/>
                      <a:round/>
                      <a:headEnd type="none" w="med" len="med"/>
                      <a:tailEnd type="none" w="med" len="med"/>
                    </a:lnTlToBr>
                    <a:solidFill>
                      <a:srgbClr val="3E3232"/>
                    </a:solidFill>
                  </a:tcPr>
                </a:tc>
                <a:tc>
                  <a:txBody>
                    <a:bodyPr/>
                    <a:lstStyle/>
                    <a:p>
                      <a:pPr algn="l">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Маю дитину/дітей віком до 18 років</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27</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tc>
                  <a:txBody>
                    <a:bodyPr/>
                    <a:lstStyle/>
                    <a:p>
                      <a:pPr algn="ctr">
                        <a:lnSpc>
                          <a:spcPct val="107000"/>
                        </a:lnSpc>
                        <a:spcAft>
                          <a:spcPts val="800"/>
                        </a:spcAft>
                      </a:pPr>
                      <a:r>
                        <a:rPr lang="uk-UA" sz="14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53</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96C14E"/>
                    </a:solidFill>
                  </a:tcPr>
                </a:tc>
                <a:extLst>
                  <a:ext uri="{0D108BD9-81ED-4DB2-BD59-A6C34878D82A}">
                    <a16:rowId xmlns:a16="http://schemas.microsoft.com/office/drawing/2014/main" val="539145526"/>
                  </a:ext>
                </a:extLst>
              </a:tr>
            </a:tbl>
          </a:graphicData>
        </a:graphic>
      </p:graphicFrame>
      <p:sp>
        <p:nvSpPr>
          <p:cNvPr id="2" name="Прямокутник 1">
            <a:extLst>
              <a:ext uri="{FF2B5EF4-FFF2-40B4-BE49-F238E27FC236}">
                <a16:creationId xmlns:a16="http://schemas.microsoft.com/office/drawing/2014/main" id="{A7153ADE-7D9B-CA09-8F4F-DA58363AF4AC}"/>
              </a:ext>
            </a:extLst>
          </p:cNvPr>
          <p:cNvSpPr/>
          <p:nvPr/>
        </p:nvSpPr>
        <p:spPr>
          <a:xfrm>
            <a:off x="11652512" y="6139017"/>
            <a:ext cx="539488" cy="627543"/>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170318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1818"/>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FC4CB40-EA1D-4C87-9F22-13A73D54FADD}"/>
              </a:ext>
            </a:extLst>
          </p:cNvPr>
          <p:cNvPicPr>
            <a:picLocks noChangeAspect="1"/>
          </p:cNvPicPr>
          <p:nvPr/>
        </p:nvPicPr>
        <p:blipFill>
          <a:blip r:embed="rId2">
            <a:extLst>
              <a:ext uri="{28A0092B-C50C-407E-A947-70E740481C1C}">
                <a14:useLocalDpi xmlns:a14="http://schemas.microsoft.com/office/drawing/2010/main" val="0"/>
              </a:ext>
            </a:extLst>
          </a:blip>
          <a:srcRect t="7802" b="7802"/>
          <a:stretch/>
        </p:blipFill>
        <p:spPr>
          <a:xfrm>
            <a:off x="-1" y="-1"/>
            <a:ext cx="12192001" cy="6858001"/>
          </a:xfrm>
          <a:prstGeom prst="rect">
            <a:avLst/>
          </a:prstGeom>
        </p:spPr>
      </p:pic>
      <p:sp>
        <p:nvSpPr>
          <p:cNvPr id="26" name="Прямокутник 25">
            <a:extLst>
              <a:ext uri="{FF2B5EF4-FFF2-40B4-BE49-F238E27FC236}">
                <a16:creationId xmlns:a16="http://schemas.microsoft.com/office/drawing/2014/main" id="{ADE65EA1-E3C0-479E-ADF0-76E1EBFB49DC}"/>
              </a:ext>
            </a:extLst>
          </p:cNvPr>
          <p:cNvSpPr/>
          <p:nvPr/>
        </p:nvSpPr>
        <p:spPr>
          <a:xfrm>
            <a:off x="0" y="2002420"/>
            <a:ext cx="2580830" cy="1909823"/>
          </a:xfrm>
          <a:prstGeom prst="rect">
            <a:avLst/>
          </a:prstGeom>
          <a:solidFill>
            <a:srgbClr val="96C1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кутник 22">
            <a:extLst>
              <a:ext uri="{FF2B5EF4-FFF2-40B4-BE49-F238E27FC236}">
                <a16:creationId xmlns:a16="http://schemas.microsoft.com/office/drawing/2014/main" id="{55AA7344-AC57-4B2E-A70D-86C17EB2EE6C}"/>
              </a:ext>
            </a:extLst>
          </p:cNvPr>
          <p:cNvSpPr/>
          <p:nvPr/>
        </p:nvSpPr>
        <p:spPr>
          <a:xfrm>
            <a:off x="-1" y="3542678"/>
            <a:ext cx="6879365" cy="3315322"/>
          </a:xfrm>
          <a:prstGeom prst="rect">
            <a:avLst/>
          </a:prstGeom>
          <a:solidFill>
            <a:srgbClr val="D0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38" name="Группа 23">
            <a:extLst>
              <a:ext uri="{FF2B5EF4-FFF2-40B4-BE49-F238E27FC236}">
                <a16:creationId xmlns:a16="http://schemas.microsoft.com/office/drawing/2014/main" id="{8E818C09-67BA-41EE-8B85-A3BCFD165ED8}"/>
              </a:ext>
            </a:extLst>
          </p:cNvPr>
          <p:cNvGrpSpPr/>
          <p:nvPr/>
        </p:nvGrpSpPr>
        <p:grpSpPr>
          <a:xfrm>
            <a:off x="587375" y="4339984"/>
            <a:ext cx="833407" cy="294518"/>
            <a:chOff x="4095364" y="-1265853"/>
            <a:chExt cx="3326946" cy="1175711"/>
          </a:xfrm>
          <a:solidFill>
            <a:schemeClr val="bg1"/>
          </a:solidFill>
        </p:grpSpPr>
        <p:grpSp>
          <p:nvGrpSpPr>
            <p:cNvPr id="39" name="Группа 5">
              <a:extLst>
                <a:ext uri="{FF2B5EF4-FFF2-40B4-BE49-F238E27FC236}">
                  <a16:creationId xmlns:a16="http://schemas.microsoft.com/office/drawing/2014/main" id="{6F883434-D623-46A1-85C1-FB49BA7C68AB}"/>
                </a:ext>
              </a:extLst>
            </p:cNvPr>
            <p:cNvGrpSpPr/>
            <p:nvPr/>
          </p:nvGrpSpPr>
          <p:grpSpPr>
            <a:xfrm>
              <a:off x="5240359" y="-852236"/>
              <a:ext cx="2181951" cy="496235"/>
              <a:chOff x="2963863" y="-2900121"/>
              <a:chExt cx="6540500" cy="1487488"/>
            </a:xfrm>
            <a:grpFill/>
          </p:grpSpPr>
          <p:sp>
            <p:nvSpPr>
              <p:cNvPr id="45" name="Freeform 5">
                <a:extLst>
                  <a:ext uri="{FF2B5EF4-FFF2-40B4-BE49-F238E27FC236}">
                    <a16:creationId xmlns:a16="http://schemas.microsoft.com/office/drawing/2014/main" id="{C97B7BA0-5108-4B12-ABCE-CEB31173C13B}"/>
                  </a:ext>
                </a:extLst>
              </p:cNvPr>
              <p:cNvSpPr>
                <a:spLocks/>
              </p:cNvSpPr>
              <p:nvPr/>
            </p:nvSpPr>
            <p:spPr bwMode="auto">
              <a:xfrm>
                <a:off x="2963863" y="-2900121"/>
                <a:ext cx="1039813" cy="1427163"/>
              </a:xfrm>
              <a:custGeom>
                <a:avLst/>
                <a:gdLst>
                  <a:gd name="T0" fmla="*/ 175 w 350"/>
                  <a:gd name="T1" fmla="*/ 480 h 480"/>
                  <a:gd name="T2" fmla="*/ 18 w 350"/>
                  <a:gd name="T3" fmla="*/ 401 h 480"/>
                  <a:gd name="T4" fmla="*/ 23 w 350"/>
                  <a:gd name="T5" fmla="*/ 337 h 480"/>
                  <a:gd name="T6" fmla="*/ 81 w 350"/>
                  <a:gd name="T7" fmla="*/ 354 h 480"/>
                  <a:gd name="T8" fmla="*/ 211 w 350"/>
                  <a:gd name="T9" fmla="*/ 393 h 480"/>
                  <a:gd name="T10" fmla="*/ 256 w 350"/>
                  <a:gd name="T11" fmla="*/ 336 h 480"/>
                  <a:gd name="T12" fmla="*/ 209 w 350"/>
                  <a:gd name="T13" fmla="*/ 288 h 480"/>
                  <a:gd name="T14" fmla="*/ 103 w 350"/>
                  <a:gd name="T15" fmla="*/ 257 h 480"/>
                  <a:gd name="T16" fmla="*/ 17 w 350"/>
                  <a:gd name="T17" fmla="*/ 127 h 480"/>
                  <a:gd name="T18" fmla="*/ 139 w 350"/>
                  <a:gd name="T19" fmla="*/ 8 h 480"/>
                  <a:gd name="T20" fmla="*/ 293 w 350"/>
                  <a:gd name="T21" fmla="*/ 50 h 480"/>
                  <a:gd name="T22" fmla="*/ 314 w 350"/>
                  <a:gd name="T23" fmla="*/ 89 h 480"/>
                  <a:gd name="T24" fmla="*/ 294 w 350"/>
                  <a:gd name="T25" fmla="*/ 120 h 480"/>
                  <a:gd name="T26" fmla="*/ 252 w 350"/>
                  <a:gd name="T27" fmla="*/ 111 h 480"/>
                  <a:gd name="T28" fmla="*/ 140 w 350"/>
                  <a:gd name="T29" fmla="*/ 89 h 480"/>
                  <a:gd name="T30" fmla="*/ 97 w 350"/>
                  <a:gd name="T31" fmla="*/ 138 h 480"/>
                  <a:gd name="T32" fmla="*/ 138 w 350"/>
                  <a:gd name="T33" fmla="*/ 187 h 480"/>
                  <a:gd name="T34" fmla="*/ 230 w 350"/>
                  <a:gd name="T35" fmla="*/ 213 h 480"/>
                  <a:gd name="T36" fmla="*/ 331 w 350"/>
                  <a:gd name="T37" fmla="*/ 303 h 480"/>
                  <a:gd name="T38" fmla="*/ 216 w 350"/>
                  <a:gd name="T39" fmla="*/ 474 h 480"/>
                  <a:gd name="T40" fmla="*/ 175 w 350"/>
                  <a:gd name="T41"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0" h="480">
                    <a:moveTo>
                      <a:pt x="175" y="480"/>
                    </a:moveTo>
                    <a:cubicBezTo>
                      <a:pt x="108" y="476"/>
                      <a:pt x="55" y="454"/>
                      <a:pt x="18" y="401"/>
                    </a:cubicBezTo>
                    <a:cubicBezTo>
                      <a:pt x="0" y="374"/>
                      <a:pt x="2" y="351"/>
                      <a:pt x="23" y="337"/>
                    </a:cubicBezTo>
                    <a:cubicBezTo>
                      <a:pt x="43" y="322"/>
                      <a:pt x="58" y="327"/>
                      <a:pt x="81" y="354"/>
                    </a:cubicBezTo>
                    <a:cubicBezTo>
                      <a:pt x="118" y="397"/>
                      <a:pt x="163" y="410"/>
                      <a:pt x="211" y="393"/>
                    </a:cubicBezTo>
                    <a:cubicBezTo>
                      <a:pt x="238" y="383"/>
                      <a:pt x="257" y="367"/>
                      <a:pt x="256" y="336"/>
                    </a:cubicBezTo>
                    <a:cubicBezTo>
                      <a:pt x="255" y="306"/>
                      <a:pt x="233" y="295"/>
                      <a:pt x="209" y="288"/>
                    </a:cubicBezTo>
                    <a:cubicBezTo>
                      <a:pt x="174" y="277"/>
                      <a:pt x="137" y="271"/>
                      <a:pt x="103" y="257"/>
                    </a:cubicBezTo>
                    <a:cubicBezTo>
                      <a:pt x="40" y="231"/>
                      <a:pt x="9" y="182"/>
                      <a:pt x="17" y="127"/>
                    </a:cubicBezTo>
                    <a:cubicBezTo>
                      <a:pt x="26" y="67"/>
                      <a:pt x="76" y="17"/>
                      <a:pt x="139" y="8"/>
                    </a:cubicBezTo>
                    <a:cubicBezTo>
                      <a:pt x="197" y="0"/>
                      <a:pt x="250" y="8"/>
                      <a:pt x="293" y="50"/>
                    </a:cubicBezTo>
                    <a:cubicBezTo>
                      <a:pt x="304" y="60"/>
                      <a:pt x="313" y="76"/>
                      <a:pt x="314" y="89"/>
                    </a:cubicBezTo>
                    <a:cubicBezTo>
                      <a:pt x="315" y="99"/>
                      <a:pt x="303" y="117"/>
                      <a:pt x="294" y="120"/>
                    </a:cubicBezTo>
                    <a:cubicBezTo>
                      <a:pt x="281" y="123"/>
                      <a:pt x="263" y="119"/>
                      <a:pt x="252" y="111"/>
                    </a:cubicBezTo>
                    <a:cubicBezTo>
                      <a:pt x="217" y="86"/>
                      <a:pt x="181" y="76"/>
                      <a:pt x="140" y="89"/>
                    </a:cubicBezTo>
                    <a:cubicBezTo>
                      <a:pt x="117" y="97"/>
                      <a:pt x="99" y="111"/>
                      <a:pt x="97" y="138"/>
                    </a:cubicBezTo>
                    <a:cubicBezTo>
                      <a:pt x="95" y="167"/>
                      <a:pt x="114" y="180"/>
                      <a:pt x="138" y="187"/>
                    </a:cubicBezTo>
                    <a:cubicBezTo>
                      <a:pt x="168" y="197"/>
                      <a:pt x="200" y="202"/>
                      <a:pt x="230" y="213"/>
                    </a:cubicBezTo>
                    <a:cubicBezTo>
                      <a:pt x="276" y="228"/>
                      <a:pt x="318" y="251"/>
                      <a:pt x="331" y="303"/>
                    </a:cubicBezTo>
                    <a:cubicBezTo>
                      <a:pt x="350" y="380"/>
                      <a:pt x="298" y="456"/>
                      <a:pt x="216" y="474"/>
                    </a:cubicBezTo>
                    <a:cubicBezTo>
                      <a:pt x="201" y="477"/>
                      <a:pt x="186" y="478"/>
                      <a:pt x="175"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6" name="Freeform 6">
                <a:extLst>
                  <a:ext uri="{FF2B5EF4-FFF2-40B4-BE49-F238E27FC236}">
                    <a16:creationId xmlns:a16="http://schemas.microsoft.com/office/drawing/2014/main" id="{437A694A-B90B-4E18-BD12-21A6162631B3}"/>
                  </a:ext>
                </a:extLst>
              </p:cNvPr>
              <p:cNvSpPr>
                <a:spLocks noEditPoints="1"/>
              </p:cNvSpPr>
              <p:nvPr/>
            </p:nvSpPr>
            <p:spPr bwMode="auto">
              <a:xfrm>
                <a:off x="4030663" y="-2555633"/>
                <a:ext cx="1073150" cy="1136650"/>
              </a:xfrm>
              <a:custGeom>
                <a:avLst/>
                <a:gdLst>
                  <a:gd name="T0" fmla="*/ 100 w 361"/>
                  <a:gd name="T1" fmla="*/ 224 h 382"/>
                  <a:gd name="T2" fmla="*/ 232 w 361"/>
                  <a:gd name="T3" fmla="*/ 275 h 382"/>
                  <a:gd name="T4" fmla="*/ 289 w 361"/>
                  <a:gd name="T5" fmla="*/ 291 h 382"/>
                  <a:gd name="T6" fmla="*/ 266 w 361"/>
                  <a:gd name="T7" fmla="*/ 346 h 382"/>
                  <a:gd name="T8" fmla="*/ 256 w 361"/>
                  <a:gd name="T9" fmla="*/ 351 h 382"/>
                  <a:gd name="T10" fmla="*/ 38 w 361"/>
                  <a:gd name="T11" fmla="*/ 281 h 382"/>
                  <a:gd name="T12" fmla="*/ 48 w 361"/>
                  <a:gd name="T13" fmla="*/ 82 h 382"/>
                  <a:gd name="T14" fmla="*/ 241 w 361"/>
                  <a:gd name="T15" fmla="*/ 24 h 382"/>
                  <a:gd name="T16" fmla="*/ 361 w 361"/>
                  <a:gd name="T17" fmla="*/ 183 h 382"/>
                  <a:gd name="T18" fmla="*/ 318 w 361"/>
                  <a:gd name="T19" fmla="*/ 224 h 382"/>
                  <a:gd name="T20" fmla="*/ 211 w 361"/>
                  <a:gd name="T21" fmla="*/ 224 h 382"/>
                  <a:gd name="T22" fmla="*/ 100 w 361"/>
                  <a:gd name="T23" fmla="*/ 224 h 382"/>
                  <a:gd name="T24" fmla="*/ 102 w 361"/>
                  <a:gd name="T25" fmla="*/ 157 h 382"/>
                  <a:gd name="T26" fmla="*/ 276 w 361"/>
                  <a:gd name="T27" fmla="*/ 157 h 382"/>
                  <a:gd name="T28" fmla="*/ 182 w 361"/>
                  <a:gd name="T29" fmla="*/ 90 h 382"/>
                  <a:gd name="T30" fmla="*/ 102 w 361"/>
                  <a:gd name="T31" fmla="*/ 15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1" h="382">
                    <a:moveTo>
                      <a:pt x="100" y="224"/>
                    </a:moveTo>
                    <a:cubicBezTo>
                      <a:pt x="127" y="282"/>
                      <a:pt x="175" y="299"/>
                      <a:pt x="232" y="275"/>
                    </a:cubicBezTo>
                    <a:cubicBezTo>
                      <a:pt x="260" y="264"/>
                      <a:pt x="278" y="269"/>
                      <a:pt x="289" y="291"/>
                    </a:cubicBezTo>
                    <a:cubicBezTo>
                      <a:pt x="299" y="312"/>
                      <a:pt x="291" y="332"/>
                      <a:pt x="266" y="346"/>
                    </a:cubicBezTo>
                    <a:cubicBezTo>
                      <a:pt x="263" y="348"/>
                      <a:pt x="259" y="349"/>
                      <a:pt x="256" y="351"/>
                    </a:cubicBezTo>
                    <a:cubicBezTo>
                      <a:pt x="178" y="382"/>
                      <a:pt x="83" y="352"/>
                      <a:pt x="38" y="281"/>
                    </a:cubicBezTo>
                    <a:cubicBezTo>
                      <a:pt x="0" y="221"/>
                      <a:pt x="4" y="138"/>
                      <a:pt x="48" y="82"/>
                    </a:cubicBezTo>
                    <a:cubicBezTo>
                      <a:pt x="94" y="24"/>
                      <a:pt x="172" y="0"/>
                      <a:pt x="241" y="24"/>
                    </a:cubicBezTo>
                    <a:cubicBezTo>
                      <a:pt x="310" y="48"/>
                      <a:pt x="359" y="113"/>
                      <a:pt x="361" y="183"/>
                    </a:cubicBezTo>
                    <a:cubicBezTo>
                      <a:pt x="361" y="208"/>
                      <a:pt x="346" y="224"/>
                      <a:pt x="318" y="224"/>
                    </a:cubicBezTo>
                    <a:cubicBezTo>
                      <a:pt x="283" y="224"/>
                      <a:pt x="247" y="224"/>
                      <a:pt x="211" y="224"/>
                    </a:cubicBezTo>
                    <a:cubicBezTo>
                      <a:pt x="175" y="224"/>
                      <a:pt x="139" y="224"/>
                      <a:pt x="100" y="224"/>
                    </a:cubicBezTo>
                    <a:close/>
                    <a:moveTo>
                      <a:pt x="102" y="157"/>
                    </a:moveTo>
                    <a:cubicBezTo>
                      <a:pt x="160" y="157"/>
                      <a:pt x="218" y="157"/>
                      <a:pt x="276" y="157"/>
                    </a:cubicBezTo>
                    <a:cubicBezTo>
                      <a:pt x="263" y="113"/>
                      <a:pt x="226" y="88"/>
                      <a:pt x="182" y="90"/>
                    </a:cubicBezTo>
                    <a:cubicBezTo>
                      <a:pt x="141" y="93"/>
                      <a:pt x="108" y="120"/>
                      <a:pt x="10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7" name="Freeform 7">
                <a:extLst>
                  <a:ext uri="{FF2B5EF4-FFF2-40B4-BE49-F238E27FC236}">
                    <a16:creationId xmlns:a16="http://schemas.microsoft.com/office/drawing/2014/main" id="{22A8D77F-7F8B-4C3B-84CA-039C4A11E558}"/>
                  </a:ext>
                </a:extLst>
              </p:cNvPr>
              <p:cNvSpPr>
                <a:spLocks noEditPoints="1"/>
              </p:cNvSpPr>
              <p:nvPr/>
            </p:nvSpPr>
            <p:spPr bwMode="auto">
              <a:xfrm>
                <a:off x="8431213" y="-2552458"/>
                <a:ext cx="1073150" cy="1139825"/>
              </a:xfrm>
              <a:custGeom>
                <a:avLst/>
                <a:gdLst>
                  <a:gd name="T0" fmla="*/ 101 w 361"/>
                  <a:gd name="T1" fmla="*/ 223 h 383"/>
                  <a:gd name="T2" fmla="*/ 226 w 361"/>
                  <a:gd name="T3" fmla="*/ 277 h 383"/>
                  <a:gd name="T4" fmla="*/ 277 w 361"/>
                  <a:gd name="T5" fmla="*/ 277 h 383"/>
                  <a:gd name="T6" fmla="*/ 261 w 361"/>
                  <a:gd name="T7" fmla="*/ 347 h 383"/>
                  <a:gd name="T8" fmla="*/ 38 w 361"/>
                  <a:gd name="T9" fmla="*/ 280 h 383"/>
                  <a:gd name="T10" fmla="*/ 47 w 361"/>
                  <a:gd name="T11" fmla="*/ 81 h 383"/>
                  <a:gd name="T12" fmla="*/ 238 w 361"/>
                  <a:gd name="T13" fmla="*/ 22 h 383"/>
                  <a:gd name="T14" fmla="*/ 360 w 361"/>
                  <a:gd name="T15" fmla="*/ 182 h 383"/>
                  <a:gd name="T16" fmla="*/ 319 w 361"/>
                  <a:gd name="T17" fmla="*/ 223 h 383"/>
                  <a:gd name="T18" fmla="*/ 101 w 361"/>
                  <a:gd name="T19" fmla="*/ 223 h 383"/>
                  <a:gd name="T20" fmla="*/ 101 w 361"/>
                  <a:gd name="T21" fmla="*/ 157 h 383"/>
                  <a:gd name="T22" fmla="*/ 275 w 361"/>
                  <a:gd name="T23" fmla="*/ 157 h 383"/>
                  <a:gd name="T24" fmla="*/ 188 w 361"/>
                  <a:gd name="T25" fmla="*/ 89 h 383"/>
                  <a:gd name="T26" fmla="*/ 101 w 361"/>
                  <a:gd name="T27" fmla="*/ 15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83">
                    <a:moveTo>
                      <a:pt x="101" y="223"/>
                    </a:moveTo>
                    <a:cubicBezTo>
                      <a:pt x="125" y="279"/>
                      <a:pt x="174" y="297"/>
                      <a:pt x="226" y="277"/>
                    </a:cubicBezTo>
                    <a:cubicBezTo>
                      <a:pt x="242" y="272"/>
                      <a:pt x="264" y="270"/>
                      <a:pt x="277" y="277"/>
                    </a:cubicBezTo>
                    <a:cubicBezTo>
                      <a:pt x="305" y="294"/>
                      <a:pt x="296" y="330"/>
                      <a:pt x="261" y="347"/>
                    </a:cubicBezTo>
                    <a:cubicBezTo>
                      <a:pt x="185" y="383"/>
                      <a:pt x="85" y="353"/>
                      <a:pt x="38" y="280"/>
                    </a:cubicBezTo>
                    <a:cubicBezTo>
                      <a:pt x="0" y="220"/>
                      <a:pt x="4" y="137"/>
                      <a:pt x="47" y="81"/>
                    </a:cubicBezTo>
                    <a:cubicBezTo>
                      <a:pt x="92" y="24"/>
                      <a:pt x="169" y="0"/>
                      <a:pt x="238" y="22"/>
                    </a:cubicBezTo>
                    <a:cubicBezTo>
                      <a:pt x="307" y="43"/>
                      <a:pt x="359" y="111"/>
                      <a:pt x="360" y="182"/>
                    </a:cubicBezTo>
                    <a:cubicBezTo>
                      <a:pt x="361" y="207"/>
                      <a:pt x="346" y="223"/>
                      <a:pt x="319" y="223"/>
                    </a:cubicBezTo>
                    <a:cubicBezTo>
                      <a:pt x="247" y="223"/>
                      <a:pt x="175" y="223"/>
                      <a:pt x="101" y="223"/>
                    </a:cubicBezTo>
                    <a:close/>
                    <a:moveTo>
                      <a:pt x="101" y="157"/>
                    </a:moveTo>
                    <a:cubicBezTo>
                      <a:pt x="160" y="157"/>
                      <a:pt x="218" y="157"/>
                      <a:pt x="275" y="157"/>
                    </a:cubicBezTo>
                    <a:cubicBezTo>
                      <a:pt x="266" y="116"/>
                      <a:pt x="231" y="89"/>
                      <a:pt x="188" y="89"/>
                    </a:cubicBezTo>
                    <a:cubicBezTo>
                      <a:pt x="146" y="89"/>
                      <a:pt x="111" y="115"/>
                      <a:pt x="101"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8" name="Freeform 8">
                <a:extLst>
                  <a:ext uri="{FF2B5EF4-FFF2-40B4-BE49-F238E27FC236}">
                    <a16:creationId xmlns:a16="http://schemas.microsoft.com/office/drawing/2014/main" id="{1E7D0B4F-5143-41AA-B245-225A7FF57A46}"/>
                  </a:ext>
                </a:extLst>
              </p:cNvPr>
              <p:cNvSpPr>
                <a:spLocks/>
              </p:cNvSpPr>
              <p:nvPr/>
            </p:nvSpPr>
            <p:spPr bwMode="auto">
              <a:xfrm>
                <a:off x="7426326" y="-2549283"/>
                <a:ext cx="939800" cy="1116013"/>
              </a:xfrm>
              <a:custGeom>
                <a:avLst/>
                <a:gdLst>
                  <a:gd name="T0" fmla="*/ 0 w 316"/>
                  <a:gd name="T1" fmla="*/ 185 h 375"/>
                  <a:gd name="T2" fmla="*/ 98 w 316"/>
                  <a:gd name="T3" fmla="*/ 31 h 375"/>
                  <a:gd name="T4" fmla="*/ 283 w 316"/>
                  <a:gd name="T5" fmla="*/ 50 h 375"/>
                  <a:gd name="T6" fmla="*/ 305 w 316"/>
                  <a:gd name="T7" fmla="*/ 104 h 375"/>
                  <a:gd name="T8" fmla="*/ 240 w 316"/>
                  <a:gd name="T9" fmla="*/ 121 h 375"/>
                  <a:gd name="T10" fmla="*/ 177 w 316"/>
                  <a:gd name="T11" fmla="*/ 95 h 375"/>
                  <a:gd name="T12" fmla="*/ 87 w 316"/>
                  <a:gd name="T13" fmla="*/ 154 h 375"/>
                  <a:gd name="T14" fmla="*/ 115 w 316"/>
                  <a:gd name="T15" fmla="*/ 259 h 375"/>
                  <a:gd name="T16" fmla="*/ 220 w 316"/>
                  <a:gd name="T17" fmla="*/ 267 h 375"/>
                  <a:gd name="T18" fmla="*/ 245 w 316"/>
                  <a:gd name="T19" fmla="*/ 251 h 375"/>
                  <a:gd name="T20" fmla="*/ 299 w 316"/>
                  <a:gd name="T21" fmla="*/ 257 h 375"/>
                  <a:gd name="T22" fmla="*/ 295 w 316"/>
                  <a:gd name="T23" fmla="*/ 312 h 375"/>
                  <a:gd name="T24" fmla="*/ 93 w 316"/>
                  <a:gd name="T25" fmla="*/ 340 h 375"/>
                  <a:gd name="T26" fmla="*/ 0 w 316"/>
                  <a:gd name="T27"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375">
                    <a:moveTo>
                      <a:pt x="0" y="185"/>
                    </a:moveTo>
                    <a:cubicBezTo>
                      <a:pt x="2" y="116"/>
                      <a:pt x="34" y="62"/>
                      <a:pt x="98" y="31"/>
                    </a:cubicBezTo>
                    <a:cubicBezTo>
                      <a:pt x="162" y="0"/>
                      <a:pt x="225" y="6"/>
                      <a:pt x="283" y="50"/>
                    </a:cubicBezTo>
                    <a:cubicBezTo>
                      <a:pt x="301" y="63"/>
                      <a:pt x="315" y="80"/>
                      <a:pt x="305" y="104"/>
                    </a:cubicBezTo>
                    <a:cubicBezTo>
                      <a:pt x="295" y="131"/>
                      <a:pt x="268" y="136"/>
                      <a:pt x="240" y="121"/>
                    </a:cubicBezTo>
                    <a:cubicBezTo>
                      <a:pt x="220" y="110"/>
                      <a:pt x="199" y="97"/>
                      <a:pt x="177" y="95"/>
                    </a:cubicBezTo>
                    <a:cubicBezTo>
                      <a:pt x="136" y="90"/>
                      <a:pt x="103" y="115"/>
                      <a:pt x="87" y="154"/>
                    </a:cubicBezTo>
                    <a:cubicBezTo>
                      <a:pt x="73" y="191"/>
                      <a:pt x="84" y="232"/>
                      <a:pt x="115" y="259"/>
                    </a:cubicBezTo>
                    <a:cubicBezTo>
                      <a:pt x="145" y="284"/>
                      <a:pt x="185" y="287"/>
                      <a:pt x="220" y="267"/>
                    </a:cubicBezTo>
                    <a:cubicBezTo>
                      <a:pt x="229" y="262"/>
                      <a:pt x="236" y="256"/>
                      <a:pt x="245" y="251"/>
                    </a:cubicBezTo>
                    <a:cubicBezTo>
                      <a:pt x="264" y="238"/>
                      <a:pt x="284" y="239"/>
                      <a:pt x="299" y="257"/>
                    </a:cubicBezTo>
                    <a:cubicBezTo>
                      <a:pt x="316" y="276"/>
                      <a:pt x="310" y="295"/>
                      <a:pt x="295" y="312"/>
                    </a:cubicBezTo>
                    <a:cubicBezTo>
                      <a:pt x="251" y="362"/>
                      <a:pt x="160" y="375"/>
                      <a:pt x="93" y="340"/>
                    </a:cubicBezTo>
                    <a:cubicBezTo>
                      <a:pt x="32" y="308"/>
                      <a:pt x="1" y="256"/>
                      <a:pt x="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9" name="Freeform 9">
                <a:extLst>
                  <a:ext uri="{FF2B5EF4-FFF2-40B4-BE49-F238E27FC236}">
                    <a16:creationId xmlns:a16="http://schemas.microsoft.com/office/drawing/2014/main" id="{DF22562C-2860-493E-879E-2B0F75CE141C}"/>
                  </a:ext>
                </a:extLst>
              </p:cNvPr>
              <p:cNvSpPr>
                <a:spLocks/>
              </p:cNvSpPr>
              <p:nvPr/>
            </p:nvSpPr>
            <p:spPr bwMode="auto">
              <a:xfrm>
                <a:off x="5953126" y="-2528646"/>
                <a:ext cx="938213" cy="1031875"/>
              </a:xfrm>
              <a:custGeom>
                <a:avLst/>
                <a:gdLst>
                  <a:gd name="T0" fmla="*/ 158 w 316"/>
                  <a:gd name="T1" fmla="*/ 216 h 347"/>
                  <a:gd name="T2" fmla="*/ 234 w 316"/>
                  <a:gd name="T3" fmla="*/ 35 h 347"/>
                  <a:gd name="T4" fmla="*/ 287 w 316"/>
                  <a:gd name="T5" fmla="*/ 10 h 347"/>
                  <a:gd name="T6" fmla="*/ 307 w 316"/>
                  <a:gd name="T7" fmla="*/ 61 h 347"/>
                  <a:gd name="T8" fmla="*/ 195 w 316"/>
                  <a:gd name="T9" fmla="*/ 322 h 347"/>
                  <a:gd name="T10" fmla="*/ 158 w 316"/>
                  <a:gd name="T11" fmla="*/ 347 h 347"/>
                  <a:gd name="T12" fmla="*/ 121 w 316"/>
                  <a:gd name="T13" fmla="*/ 321 h 347"/>
                  <a:gd name="T14" fmla="*/ 11 w 316"/>
                  <a:gd name="T15" fmla="*/ 66 h 347"/>
                  <a:gd name="T16" fmla="*/ 30 w 316"/>
                  <a:gd name="T17" fmla="*/ 10 h 347"/>
                  <a:gd name="T18" fmla="*/ 83 w 316"/>
                  <a:gd name="T19" fmla="*/ 36 h 347"/>
                  <a:gd name="T20" fmla="*/ 158 w 316"/>
                  <a:gd name="T21" fmla="*/ 21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347">
                    <a:moveTo>
                      <a:pt x="158" y="216"/>
                    </a:moveTo>
                    <a:cubicBezTo>
                      <a:pt x="185" y="150"/>
                      <a:pt x="209" y="92"/>
                      <a:pt x="234" y="35"/>
                    </a:cubicBezTo>
                    <a:cubicBezTo>
                      <a:pt x="246" y="8"/>
                      <a:pt x="266" y="0"/>
                      <a:pt x="287" y="10"/>
                    </a:cubicBezTo>
                    <a:cubicBezTo>
                      <a:pt x="308" y="21"/>
                      <a:pt x="316" y="39"/>
                      <a:pt x="307" y="61"/>
                    </a:cubicBezTo>
                    <a:cubicBezTo>
                      <a:pt x="270" y="149"/>
                      <a:pt x="234" y="236"/>
                      <a:pt x="195" y="322"/>
                    </a:cubicBezTo>
                    <a:cubicBezTo>
                      <a:pt x="189" y="334"/>
                      <a:pt x="170" y="347"/>
                      <a:pt x="158" y="347"/>
                    </a:cubicBezTo>
                    <a:cubicBezTo>
                      <a:pt x="145" y="347"/>
                      <a:pt x="126" y="334"/>
                      <a:pt x="121" y="321"/>
                    </a:cubicBezTo>
                    <a:cubicBezTo>
                      <a:pt x="82" y="237"/>
                      <a:pt x="46" y="151"/>
                      <a:pt x="11" y="66"/>
                    </a:cubicBezTo>
                    <a:cubicBezTo>
                      <a:pt x="0" y="40"/>
                      <a:pt x="8" y="19"/>
                      <a:pt x="30" y="10"/>
                    </a:cubicBezTo>
                    <a:cubicBezTo>
                      <a:pt x="51" y="1"/>
                      <a:pt x="72" y="10"/>
                      <a:pt x="83" y="36"/>
                    </a:cubicBezTo>
                    <a:cubicBezTo>
                      <a:pt x="107" y="94"/>
                      <a:pt x="131" y="152"/>
                      <a:pt x="158"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0" name="Freeform 10">
                <a:extLst>
                  <a:ext uri="{FF2B5EF4-FFF2-40B4-BE49-F238E27FC236}">
                    <a16:creationId xmlns:a16="http://schemas.microsoft.com/office/drawing/2014/main" id="{5A5C05C6-4649-4161-BEF7-EC3E746F74C6}"/>
                  </a:ext>
                </a:extLst>
              </p:cNvPr>
              <p:cNvSpPr>
                <a:spLocks/>
              </p:cNvSpPr>
              <p:nvPr/>
            </p:nvSpPr>
            <p:spPr bwMode="auto">
              <a:xfrm>
                <a:off x="5230813" y="-2515946"/>
                <a:ext cx="674688" cy="1025525"/>
              </a:xfrm>
              <a:custGeom>
                <a:avLst/>
                <a:gdLst>
                  <a:gd name="T0" fmla="*/ 0 w 227"/>
                  <a:gd name="T1" fmla="*/ 241 h 345"/>
                  <a:gd name="T2" fmla="*/ 5 w 227"/>
                  <a:gd name="T3" fmla="*/ 160 h 345"/>
                  <a:gd name="T4" fmla="*/ 175 w 227"/>
                  <a:gd name="T5" fmla="*/ 2 h 345"/>
                  <a:gd name="T6" fmla="*/ 226 w 227"/>
                  <a:gd name="T7" fmla="*/ 38 h 345"/>
                  <a:gd name="T8" fmla="*/ 184 w 227"/>
                  <a:gd name="T9" fmla="*/ 81 h 345"/>
                  <a:gd name="T10" fmla="*/ 81 w 227"/>
                  <a:gd name="T11" fmla="*/ 203 h 345"/>
                  <a:gd name="T12" fmla="*/ 81 w 227"/>
                  <a:gd name="T13" fmla="*/ 302 h 345"/>
                  <a:gd name="T14" fmla="*/ 44 w 227"/>
                  <a:gd name="T15" fmla="*/ 345 h 345"/>
                  <a:gd name="T16" fmla="*/ 2 w 227"/>
                  <a:gd name="T17" fmla="*/ 302 h 345"/>
                  <a:gd name="T18" fmla="*/ 2 w 227"/>
                  <a:gd name="T19" fmla="*/ 241 h 345"/>
                  <a:gd name="T20" fmla="*/ 0 w 227"/>
                  <a:gd name="T21" fmla="*/ 24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345">
                    <a:moveTo>
                      <a:pt x="0" y="241"/>
                    </a:moveTo>
                    <a:cubicBezTo>
                      <a:pt x="2" y="214"/>
                      <a:pt x="2" y="187"/>
                      <a:pt x="5" y="160"/>
                    </a:cubicBezTo>
                    <a:cubicBezTo>
                      <a:pt x="15" y="74"/>
                      <a:pt x="89" y="5"/>
                      <a:pt x="175" y="2"/>
                    </a:cubicBezTo>
                    <a:cubicBezTo>
                      <a:pt x="204" y="0"/>
                      <a:pt x="224" y="15"/>
                      <a:pt x="226" y="38"/>
                    </a:cubicBezTo>
                    <a:cubicBezTo>
                      <a:pt x="227" y="60"/>
                      <a:pt x="212" y="76"/>
                      <a:pt x="184" y="81"/>
                    </a:cubicBezTo>
                    <a:cubicBezTo>
                      <a:pt x="110" y="94"/>
                      <a:pt x="81" y="128"/>
                      <a:pt x="81" y="203"/>
                    </a:cubicBezTo>
                    <a:cubicBezTo>
                      <a:pt x="81" y="236"/>
                      <a:pt x="81" y="269"/>
                      <a:pt x="81" y="302"/>
                    </a:cubicBezTo>
                    <a:cubicBezTo>
                      <a:pt x="80" y="327"/>
                      <a:pt x="65" y="345"/>
                      <a:pt x="44" y="345"/>
                    </a:cubicBezTo>
                    <a:cubicBezTo>
                      <a:pt x="20" y="345"/>
                      <a:pt x="3" y="329"/>
                      <a:pt x="2" y="302"/>
                    </a:cubicBezTo>
                    <a:cubicBezTo>
                      <a:pt x="1" y="282"/>
                      <a:pt x="2" y="262"/>
                      <a:pt x="2" y="241"/>
                    </a:cubicBezTo>
                    <a:cubicBezTo>
                      <a:pt x="1" y="241"/>
                      <a:pt x="1" y="241"/>
                      <a:pt x="0" y="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1" name="Freeform 11">
                <a:extLst>
                  <a:ext uri="{FF2B5EF4-FFF2-40B4-BE49-F238E27FC236}">
                    <a16:creationId xmlns:a16="http://schemas.microsoft.com/office/drawing/2014/main" id="{5F090801-DDA2-4BBC-A9FA-D653731762A6}"/>
                  </a:ext>
                </a:extLst>
              </p:cNvPr>
              <p:cNvSpPr>
                <a:spLocks/>
              </p:cNvSpPr>
              <p:nvPr/>
            </p:nvSpPr>
            <p:spPr bwMode="auto">
              <a:xfrm>
                <a:off x="7031038" y="-2512771"/>
                <a:ext cx="241300" cy="1035050"/>
              </a:xfrm>
              <a:custGeom>
                <a:avLst/>
                <a:gdLst>
                  <a:gd name="T0" fmla="*/ 81 w 81"/>
                  <a:gd name="T1" fmla="*/ 176 h 348"/>
                  <a:gd name="T2" fmla="*/ 81 w 81"/>
                  <a:gd name="T3" fmla="*/ 301 h 348"/>
                  <a:gd name="T4" fmla="*/ 43 w 81"/>
                  <a:gd name="T5" fmla="*/ 347 h 348"/>
                  <a:gd name="T6" fmla="*/ 1 w 81"/>
                  <a:gd name="T7" fmla="*/ 302 h 348"/>
                  <a:gd name="T8" fmla="*/ 1 w 81"/>
                  <a:gd name="T9" fmla="*/ 46 h 348"/>
                  <a:gd name="T10" fmla="*/ 40 w 81"/>
                  <a:gd name="T11" fmla="*/ 1 h 348"/>
                  <a:gd name="T12" fmla="*/ 81 w 81"/>
                  <a:gd name="T13" fmla="*/ 48 h 348"/>
                  <a:gd name="T14" fmla="*/ 81 w 81"/>
                  <a:gd name="T15" fmla="*/ 176 h 3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48">
                    <a:moveTo>
                      <a:pt x="81" y="176"/>
                    </a:moveTo>
                    <a:cubicBezTo>
                      <a:pt x="81" y="217"/>
                      <a:pt x="81" y="259"/>
                      <a:pt x="81" y="301"/>
                    </a:cubicBezTo>
                    <a:cubicBezTo>
                      <a:pt x="81" y="329"/>
                      <a:pt x="66" y="346"/>
                      <a:pt x="43" y="347"/>
                    </a:cubicBezTo>
                    <a:cubicBezTo>
                      <a:pt x="18" y="348"/>
                      <a:pt x="1" y="331"/>
                      <a:pt x="1" y="302"/>
                    </a:cubicBezTo>
                    <a:cubicBezTo>
                      <a:pt x="0" y="217"/>
                      <a:pt x="0" y="131"/>
                      <a:pt x="1" y="46"/>
                    </a:cubicBezTo>
                    <a:cubicBezTo>
                      <a:pt x="1" y="20"/>
                      <a:pt x="18" y="2"/>
                      <a:pt x="40" y="1"/>
                    </a:cubicBezTo>
                    <a:cubicBezTo>
                      <a:pt x="63" y="0"/>
                      <a:pt x="80" y="19"/>
                      <a:pt x="81" y="48"/>
                    </a:cubicBezTo>
                    <a:cubicBezTo>
                      <a:pt x="81" y="90"/>
                      <a:pt x="81" y="133"/>
                      <a:pt x="81"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52" name="Freeform 12">
                <a:extLst>
                  <a:ext uri="{FF2B5EF4-FFF2-40B4-BE49-F238E27FC236}">
                    <a16:creationId xmlns:a16="http://schemas.microsoft.com/office/drawing/2014/main" id="{B0EC2941-5DC6-40DD-A30D-B1B87D102594}"/>
                  </a:ext>
                </a:extLst>
              </p:cNvPr>
              <p:cNvSpPr>
                <a:spLocks/>
              </p:cNvSpPr>
              <p:nvPr/>
            </p:nvSpPr>
            <p:spPr bwMode="auto">
              <a:xfrm>
                <a:off x="7029451" y="-2876308"/>
                <a:ext cx="255588" cy="258763"/>
              </a:xfrm>
              <a:custGeom>
                <a:avLst/>
                <a:gdLst>
                  <a:gd name="T0" fmla="*/ 41 w 86"/>
                  <a:gd name="T1" fmla="*/ 1 h 87"/>
                  <a:gd name="T2" fmla="*/ 85 w 86"/>
                  <a:gd name="T3" fmla="*/ 43 h 87"/>
                  <a:gd name="T4" fmla="*/ 42 w 86"/>
                  <a:gd name="T5" fmla="*/ 87 h 87"/>
                  <a:gd name="T6" fmla="*/ 0 w 86"/>
                  <a:gd name="T7" fmla="*/ 44 h 87"/>
                  <a:gd name="T8" fmla="*/ 41 w 86"/>
                  <a:gd name="T9" fmla="*/ 1 h 87"/>
                </a:gdLst>
                <a:ahLst/>
                <a:cxnLst>
                  <a:cxn ang="0">
                    <a:pos x="T0" y="T1"/>
                  </a:cxn>
                  <a:cxn ang="0">
                    <a:pos x="T2" y="T3"/>
                  </a:cxn>
                  <a:cxn ang="0">
                    <a:pos x="T4" y="T5"/>
                  </a:cxn>
                  <a:cxn ang="0">
                    <a:pos x="T6" y="T7"/>
                  </a:cxn>
                  <a:cxn ang="0">
                    <a:pos x="T8" y="T9"/>
                  </a:cxn>
                </a:cxnLst>
                <a:rect l="0" t="0" r="r" b="b"/>
                <a:pathLst>
                  <a:path w="86" h="87">
                    <a:moveTo>
                      <a:pt x="41" y="1"/>
                    </a:moveTo>
                    <a:cubicBezTo>
                      <a:pt x="63" y="0"/>
                      <a:pt x="85" y="21"/>
                      <a:pt x="85" y="43"/>
                    </a:cubicBezTo>
                    <a:cubicBezTo>
                      <a:pt x="86" y="68"/>
                      <a:pt x="67" y="87"/>
                      <a:pt x="42" y="87"/>
                    </a:cubicBezTo>
                    <a:cubicBezTo>
                      <a:pt x="18" y="87"/>
                      <a:pt x="0" y="68"/>
                      <a:pt x="0" y="44"/>
                    </a:cubicBezTo>
                    <a:cubicBezTo>
                      <a:pt x="0" y="22"/>
                      <a:pt x="19" y="1"/>
                      <a:pt x="4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nvGrpSpPr>
            <p:cNvPr id="40" name="Группа 6">
              <a:extLst>
                <a:ext uri="{FF2B5EF4-FFF2-40B4-BE49-F238E27FC236}">
                  <a16:creationId xmlns:a16="http://schemas.microsoft.com/office/drawing/2014/main" id="{21052596-976E-4199-9D15-644469269E02}"/>
                </a:ext>
              </a:extLst>
            </p:cNvPr>
            <p:cNvGrpSpPr/>
            <p:nvPr/>
          </p:nvGrpSpPr>
          <p:grpSpPr>
            <a:xfrm>
              <a:off x="4095364" y="-1265853"/>
              <a:ext cx="1055492" cy="1175711"/>
              <a:chOff x="-468312" y="-4139958"/>
              <a:chExt cx="3163888" cy="3524250"/>
            </a:xfrm>
            <a:grpFill/>
          </p:grpSpPr>
          <p:sp>
            <p:nvSpPr>
              <p:cNvPr id="41" name="Freeform 13">
                <a:extLst>
                  <a:ext uri="{FF2B5EF4-FFF2-40B4-BE49-F238E27FC236}">
                    <a16:creationId xmlns:a16="http://schemas.microsoft.com/office/drawing/2014/main" id="{4497BE67-815F-4975-A87D-BD2994D7C9EF}"/>
                  </a:ext>
                </a:extLst>
              </p:cNvPr>
              <p:cNvSpPr>
                <a:spLocks/>
              </p:cNvSpPr>
              <p:nvPr/>
            </p:nvSpPr>
            <p:spPr bwMode="auto">
              <a:xfrm>
                <a:off x="360363" y="-3387483"/>
                <a:ext cx="684213" cy="1941513"/>
              </a:xfrm>
              <a:custGeom>
                <a:avLst/>
                <a:gdLst>
                  <a:gd name="T0" fmla="*/ 185 w 230"/>
                  <a:gd name="T1" fmla="*/ 653 h 653"/>
                  <a:gd name="T2" fmla="*/ 44 w 230"/>
                  <a:gd name="T3" fmla="*/ 653 h 653"/>
                  <a:gd name="T4" fmla="*/ 0 w 230"/>
                  <a:gd name="T5" fmla="*/ 608 h 653"/>
                  <a:gd name="T6" fmla="*/ 0 w 230"/>
                  <a:gd name="T7" fmla="*/ 45 h 653"/>
                  <a:gd name="T8" fmla="*/ 44 w 230"/>
                  <a:gd name="T9" fmla="*/ 0 h 653"/>
                  <a:gd name="T10" fmla="*/ 185 w 230"/>
                  <a:gd name="T11" fmla="*/ 0 h 653"/>
                  <a:gd name="T12" fmla="*/ 230 w 230"/>
                  <a:gd name="T13" fmla="*/ 45 h 653"/>
                  <a:gd name="T14" fmla="*/ 230 w 230"/>
                  <a:gd name="T15" fmla="*/ 608 h 653"/>
                  <a:gd name="T16" fmla="*/ 185 w 230"/>
                  <a:gd name="T17"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653">
                    <a:moveTo>
                      <a:pt x="185" y="653"/>
                    </a:moveTo>
                    <a:cubicBezTo>
                      <a:pt x="44" y="653"/>
                      <a:pt x="44" y="653"/>
                      <a:pt x="44" y="653"/>
                    </a:cubicBezTo>
                    <a:cubicBezTo>
                      <a:pt x="19" y="653"/>
                      <a:pt x="0" y="633"/>
                      <a:pt x="0" y="608"/>
                    </a:cubicBezTo>
                    <a:cubicBezTo>
                      <a:pt x="0" y="45"/>
                      <a:pt x="0" y="45"/>
                      <a:pt x="0" y="45"/>
                    </a:cubicBezTo>
                    <a:cubicBezTo>
                      <a:pt x="0" y="20"/>
                      <a:pt x="19" y="0"/>
                      <a:pt x="44" y="0"/>
                    </a:cubicBezTo>
                    <a:cubicBezTo>
                      <a:pt x="185" y="0"/>
                      <a:pt x="185" y="0"/>
                      <a:pt x="185" y="0"/>
                    </a:cubicBezTo>
                    <a:cubicBezTo>
                      <a:pt x="210" y="0"/>
                      <a:pt x="230" y="20"/>
                      <a:pt x="230" y="45"/>
                    </a:cubicBezTo>
                    <a:cubicBezTo>
                      <a:pt x="230" y="608"/>
                      <a:pt x="230" y="608"/>
                      <a:pt x="230" y="608"/>
                    </a:cubicBezTo>
                    <a:cubicBezTo>
                      <a:pt x="230" y="633"/>
                      <a:pt x="210" y="653"/>
                      <a:pt x="185"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2" name="Freeform 14">
                <a:extLst>
                  <a:ext uri="{FF2B5EF4-FFF2-40B4-BE49-F238E27FC236}">
                    <a16:creationId xmlns:a16="http://schemas.microsoft.com/office/drawing/2014/main" id="{58EEE2C4-1B55-425E-B13E-271D52E5A1E8}"/>
                  </a:ext>
                </a:extLst>
              </p:cNvPr>
              <p:cNvSpPr>
                <a:spLocks/>
              </p:cNvSpPr>
              <p:nvPr/>
            </p:nvSpPr>
            <p:spPr bwMode="auto">
              <a:xfrm>
                <a:off x="-468312" y="-2528646"/>
                <a:ext cx="685800" cy="1082675"/>
              </a:xfrm>
              <a:custGeom>
                <a:avLst/>
                <a:gdLst>
                  <a:gd name="T0" fmla="*/ 186 w 231"/>
                  <a:gd name="T1" fmla="*/ 364 h 364"/>
                  <a:gd name="T2" fmla="*/ 45 w 231"/>
                  <a:gd name="T3" fmla="*/ 364 h 364"/>
                  <a:gd name="T4" fmla="*/ 0 w 231"/>
                  <a:gd name="T5" fmla="*/ 319 h 364"/>
                  <a:gd name="T6" fmla="*/ 0 w 231"/>
                  <a:gd name="T7" fmla="*/ 44 h 364"/>
                  <a:gd name="T8" fmla="*/ 45 w 231"/>
                  <a:gd name="T9" fmla="*/ 0 h 364"/>
                  <a:gd name="T10" fmla="*/ 186 w 231"/>
                  <a:gd name="T11" fmla="*/ 0 h 364"/>
                  <a:gd name="T12" fmla="*/ 231 w 231"/>
                  <a:gd name="T13" fmla="*/ 44 h 364"/>
                  <a:gd name="T14" fmla="*/ 231 w 231"/>
                  <a:gd name="T15" fmla="*/ 319 h 364"/>
                  <a:gd name="T16" fmla="*/ 186 w 231"/>
                  <a:gd name="T17"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364">
                    <a:moveTo>
                      <a:pt x="186" y="364"/>
                    </a:moveTo>
                    <a:cubicBezTo>
                      <a:pt x="45" y="364"/>
                      <a:pt x="45" y="364"/>
                      <a:pt x="45" y="364"/>
                    </a:cubicBezTo>
                    <a:cubicBezTo>
                      <a:pt x="20" y="364"/>
                      <a:pt x="0" y="344"/>
                      <a:pt x="0" y="319"/>
                    </a:cubicBezTo>
                    <a:cubicBezTo>
                      <a:pt x="0" y="44"/>
                      <a:pt x="0" y="44"/>
                      <a:pt x="0" y="44"/>
                    </a:cubicBezTo>
                    <a:cubicBezTo>
                      <a:pt x="0" y="19"/>
                      <a:pt x="20" y="0"/>
                      <a:pt x="45" y="0"/>
                    </a:cubicBezTo>
                    <a:cubicBezTo>
                      <a:pt x="186" y="0"/>
                      <a:pt x="186" y="0"/>
                      <a:pt x="186" y="0"/>
                    </a:cubicBezTo>
                    <a:cubicBezTo>
                      <a:pt x="211" y="0"/>
                      <a:pt x="231" y="19"/>
                      <a:pt x="231" y="44"/>
                    </a:cubicBezTo>
                    <a:cubicBezTo>
                      <a:pt x="231" y="319"/>
                      <a:pt x="231" y="319"/>
                      <a:pt x="231" y="319"/>
                    </a:cubicBezTo>
                    <a:cubicBezTo>
                      <a:pt x="231" y="344"/>
                      <a:pt x="211" y="364"/>
                      <a:pt x="186" y="3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3" name="Freeform 15">
                <a:extLst>
                  <a:ext uri="{FF2B5EF4-FFF2-40B4-BE49-F238E27FC236}">
                    <a16:creationId xmlns:a16="http://schemas.microsoft.com/office/drawing/2014/main" id="{94333530-DFAF-43BD-9C39-93F81A2A9A04}"/>
                  </a:ext>
                </a:extLst>
              </p:cNvPr>
              <p:cNvSpPr>
                <a:spLocks/>
              </p:cNvSpPr>
              <p:nvPr/>
            </p:nvSpPr>
            <p:spPr bwMode="auto">
              <a:xfrm>
                <a:off x="1187450" y="-4139958"/>
                <a:ext cx="682626" cy="3524250"/>
              </a:xfrm>
              <a:custGeom>
                <a:avLst/>
                <a:gdLst>
                  <a:gd name="T0" fmla="*/ 186 w 230"/>
                  <a:gd name="T1" fmla="*/ 1185 h 1185"/>
                  <a:gd name="T2" fmla="*/ 44 w 230"/>
                  <a:gd name="T3" fmla="*/ 1185 h 1185"/>
                  <a:gd name="T4" fmla="*/ 0 w 230"/>
                  <a:gd name="T5" fmla="*/ 1141 h 1185"/>
                  <a:gd name="T6" fmla="*/ 0 w 230"/>
                  <a:gd name="T7" fmla="*/ 47 h 1185"/>
                  <a:gd name="T8" fmla="*/ 47 w 230"/>
                  <a:gd name="T9" fmla="*/ 0 h 1185"/>
                  <a:gd name="T10" fmla="*/ 183 w 230"/>
                  <a:gd name="T11" fmla="*/ 0 h 1185"/>
                  <a:gd name="T12" fmla="*/ 230 w 230"/>
                  <a:gd name="T13" fmla="*/ 47 h 1185"/>
                  <a:gd name="T14" fmla="*/ 230 w 230"/>
                  <a:gd name="T15" fmla="*/ 1141 h 1185"/>
                  <a:gd name="T16" fmla="*/ 186 w 230"/>
                  <a:gd name="T17" fmla="*/ 1185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1185">
                    <a:moveTo>
                      <a:pt x="186" y="1185"/>
                    </a:moveTo>
                    <a:cubicBezTo>
                      <a:pt x="44" y="1185"/>
                      <a:pt x="44" y="1185"/>
                      <a:pt x="44" y="1185"/>
                    </a:cubicBezTo>
                    <a:cubicBezTo>
                      <a:pt x="20" y="1185"/>
                      <a:pt x="0" y="1166"/>
                      <a:pt x="0" y="1141"/>
                    </a:cubicBezTo>
                    <a:cubicBezTo>
                      <a:pt x="0" y="47"/>
                      <a:pt x="0" y="47"/>
                      <a:pt x="0" y="47"/>
                    </a:cubicBezTo>
                    <a:cubicBezTo>
                      <a:pt x="0" y="21"/>
                      <a:pt x="21" y="0"/>
                      <a:pt x="47" y="0"/>
                    </a:cubicBezTo>
                    <a:cubicBezTo>
                      <a:pt x="183" y="0"/>
                      <a:pt x="183" y="0"/>
                      <a:pt x="183" y="0"/>
                    </a:cubicBezTo>
                    <a:cubicBezTo>
                      <a:pt x="209" y="0"/>
                      <a:pt x="230" y="21"/>
                      <a:pt x="230" y="47"/>
                    </a:cubicBezTo>
                    <a:cubicBezTo>
                      <a:pt x="230" y="1141"/>
                      <a:pt x="230" y="1141"/>
                      <a:pt x="230" y="1141"/>
                    </a:cubicBezTo>
                    <a:cubicBezTo>
                      <a:pt x="230" y="1166"/>
                      <a:pt x="210" y="1185"/>
                      <a:pt x="186" y="1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4" name="Freeform 16">
                <a:extLst>
                  <a:ext uri="{FF2B5EF4-FFF2-40B4-BE49-F238E27FC236}">
                    <a16:creationId xmlns:a16="http://schemas.microsoft.com/office/drawing/2014/main" id="{042482FC-379A-4FB4-B8C3-63F29A8C4F48}"/>
                  </a:ext>
                </a:extLst>
              </p:cNvPr>
              <p:cNvSpPr>
                <a:spLocks/>
              </p:cNvSpPr>
              <p:nvPr/>
            </p:nvSpPr>
            <p:spPr bwMode="auto">
              <a:xfrm>
                <a:off x="2012951" y="-2133358"/>
                <a:ext cx="682625" cy="687388"/>
              </a:xfrm>
              <a:custGeom>
                <a:avLst/>
                <a:gdLst>
                  <a:gd name="T0" fmla="*/ 186 w 230"/>
                  <a:gd name="T1" fmla="*/ 231 h 231"/>
                  <a:gd name="T2" fmla="*/ 45 w 230"/>
                  <a:gd name="T3" fmla="*/ 231 h 231"/>
                  <a:gd name="T4" fmla="*/ 0 w 230"/>
                  <a:gd name="T5" fmla="*/ 186 h 231"/>
                  <a:gd name="T6" fmla="*/ 0 w 230"/>
                  <a:gd name="T7" fmla="*/ 45 h 231"/>
                  <a:gd name="T8" fmla="*/ 45 w 230"/>
                  <a:gd name="T9" fmla="*/ 0 h 231"/>
                  <a:gd name="T10" fmla="*/ 186 w 230"/>
                  <a:gd name="T11" fmla="*/ 0 h 231"/>
                  <a:gd name="T12" fmla="*/ 230 w 230"/>
                  <a:gd name="T13" fmla="*/ 45 h 231"/>
                  <a:gd name="T14" fmla="*/ 230 w 230"/>
                  <a:gd name="T15" fmla="*/ 186 h 231"/>
                  <a:gd name="T16" fmla="*/ 186 w 230"/>
                  <a:gd name="T17"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86" y="231"/>
                    </a:moveTo>
                    <a:cubicBezTo>
                      <a:pt x="45" y="231"/>
                      <a:pt x="45" y="231"/>
                      <a:pt x="45" y="231"/>
                    </a:cubicBezTo>
                    <a:cubicBezTo>
                      <a:pt x="20" y="231"/>
                      <a:pt x="0" y="211"/>
                      <a:pt x="0" y="186"/>
                    </a:cubicBezTo>
                    <a:cubicBezTo>
                      <a:pt x="0" y="45"/>
                      <a:pt x="0" y="45"/>
                      <a:pt x="0" y="45"/>
                    </a:cubicBezTo>
                    <a:cubicBezTo>
                      <a:pt x="0" y="20"/>
                      <a:pt x="20" y="0"/>
                      <a:pt x="45" y="0"/>
                    </a:cubicBezTo>
                    <a:cubicBezTo>
                      <a:pt x="186" y="0"/>
                      <a:pt x="186" y="0"/>
                      <a:pt x="186" y="0"/>
                    </a:cubicBezTo>
                    <a:cubicBezTo>
                      <a:pt x="211" y="0"/>
                      <a:pt x="230" y="20"/>
                      <a:pt x="230" y="45"/>
                    </a:cubicBezTo>
                    <a:cubicBezTo>
                      <a:pt x="230" y="186"/>
                      <a:pt x="230" y="186"/>
                      <a:pt x="230" y="186"/>
                    </a:cubicBezTo>
                    <a:cubicBezTo>
                      <a:pt x="230" y="211"/>
                      <a:pt x="211" y="231"/>
                      <a:pt x="186" y="2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grpSp>
      <p:sp>
        <p:nvSpPr>
          <p:cNvPr id="24" name="TextBox 23">
            <a:extLst>
              <a:ext uri="{FF2B5EF4-FFF2-40B4-BE49-F238E27FC236}">
                <a16:creationId xmlns:a16="http://schemas.microsoft.com/office/drawing/2014/main" id="{F56040E0-7336-4810-AF18-50452F8BC95A}"/>
              </a:ext>
            </a:extLst>
          </p:cNvPr>
          <p:cNvSpPr txBox="1"/>
          <p:nvPr/>
        </p:nvSpPr>
        <p:spPr>
          <a:xfrm>
            <a:off x="587375" y="4954719"/>
            <a:ext cx="5998621" cy="1323439"/>
          </a:xfrm>
          <a:prstGeom prst="rect">
            <a:avLst/>
          </a:prstGeom>
          <a:noFill/>
        </p:spPr>
        <p:txBody>
          <a:bodyPr wrap="square">
            <a:spAutoFit/>
          </a:bodyPr>
          <a:lstStyle/>
          <a:p>
            <a:pPr algn="l" fontAlgn="base"/>
            <a:r>
              <a:rPr lang="uk-UA" sz="4000" b="0" i="0" dirty="0">
                <a:solidFill>
                  <a:schemeClr val="bg1"/>
                </a:solidFill>
                <a:effectLst/>
                <a:latin typeface="Arial Black" panose="020B0A04020102020204" pitchFamily="34" charset="0"/>
              </a:rPr>
              <a:t>Основні </a:t>
            </a:r>
          </a:p>
          <a:p>
            <a:pPr algn="l" fontAlgn="base"/>
            <a:r>
              <a:rPr lang="uk-UA" sz="4000" b="0" i="0" dirty="0">
                <a:solidFill>
                  <a:schemeClr val="bg1"/>
                </a:solidFill>
                <a:effectLst/>
                <a:latin typeface="Arial Black" panose="020B0A04020102020204" pitchFamily="34" charset="0"/>
              </a:rPr>
              <a:t>результати</a:t>
            </a:r>
          </a:p>
        </p:txBody>
      </p:sp>
      <p:pic>
        <p:nvPicPr>
          <p:cNvPr id="25" name="Рисунок 24">
            <a:extLst>
              <a:ext uri="{FF2B5EF4-FFF2-40B4-BE49-F238E27FC236}">
                <a16:creationId xmlns:a16="http://schemas.microsoft.com/office/drawing/2014/main" id="{F37F0139-D62F-4A62-B9D8-F494BD4313B6}"/>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13465" y="4297148"/>
            <a:ext cx="1258141" cy="365125"/>
          </a:xfrm>
          <a:prstGeom prst="rect">
            <a:avLst/>
          </a:prstGeom>
        </p:spPr>
      </p:pic>
    </p:spTree>
    <p:extLst>
      <p:ext uri="{BB962C8B-B14F-4D97-AF65-F5344CB8AC3E}">
        <p14:creationId xmlns:p14="http://schemas.microsoft.com/office/powerpoint/2010/main" val="1336411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D6948-8A0B-08F9-C1BD-1CA5A209A680}"/>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F7B771A2-0AED-8813-27E0-43B6C7906431}"/>
              </a:ext>
            </a:extLst>
          </p:cNvPr>
          <p:cNvSpPr/>
          <p:nvPr/>
        </p:nvSpPr>
        <p:spPr>
          <a:xfrm>
            <a:off x="391697" y="1537844"/>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кутник 4">
            <a:extLst>
              <a:ext uri="{FF2B5EF4-FFF2-40B4-BE49-F238E27FC236}">
                <a16:creationId xmlns:a16="http://schemas.microsoft.com/office/drawing/2014/main" id="{A69A1B8F-3D27-8D42-8688-9256442406DB}"/>
              </a:ext>
            </a:extLst>
          </p:cNvPr>
          <p:cNvSpPr/>
          <p:nvPr/>
        </p:nvSpPr>
        <p:spPr>
          <a:xfrm>
            <a:off x="405114" y="1539086"/>
            <a:ext cx="11259235" cy="1441482"/>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89A71772-E556-7AD8-666D-3057D71EC2AA}"/>
              </a:ext>
            </a:extLst>
          </p:cNvPr>
          <p:cNvSpPr txBox="1"/>
          <p:nvPr/>
        </p:nvSpPr>
        <p:spPr>
          <a:xfrm>
            <a:off x="1689743" y="1555985"/>
            <a:ext cx="9988023" cy="1384995"/>
          </a:xfrm>
          <a:prstGeom prst="rect">
            <a:avLst/>
          </a:prstGeom>
          <a:solidFill>
            <a:srgbClr val="F6F6F6"/>
          </a:solidFill>
        </p:spPr>
        <p:txBody>
          <a:bodyPr wrap="square">
            <a:spAutoFit/>
          </a:bodyPr>
          <a:lstStyle/>
          <a:p>
            <a:pPr algn="l" fontAlgn="base"/>
            <a:r>
              <a:rPr lang="uk-UA" sz="1600" dirty="0" err="1">
                <a:latin typeface="Arial "/>
              </a:rPr>
              <a:t>Проєкти</a:t>
            </a:r>
            <a:r>
              <a:rPr lang="uk-UA" sz="1600" dirty="0">
                <a:latin typeface="Arial "/>
              </a:rPr>
              <a:t> міні-грантів були успішними завдяки високому рівню автономії ініціативних груп, які мали можливість самостійно приймати рішення щодо реалізації своїх міні-</a:t>
            </a:r>
            <a:r>
              <a:rPr lang="uk-UA" sz="1600" dirty="0" err="1">
                <a:latin typeface="Arial "/>
              </a:rPr>
              <a:t>проєктів</a:t>
            </a:r>
            <a:r>
              <a:rPr lang="uk-UA" sz="1600" dirty="0">
                <a:latin typeface="Arial "/>
              </a:rPr>
              <a:t>. </a:t>
            </a:r>
            <a:r>
              <a:rPr lang="uk-UA" dirty="0">
                <a:solidFill>
                  <a:srgbClr val="FF0000"/>
                </a:solidFill>
              </a:rPr>
              <a:t>Важливим фактором успіху було залучення досвідчених учасників</a:t>
            </a:r>
            <a:r>
              <a:rPr lang="uk-UA" sz="1600" dirty="0">
                <a:latin typeface="Arial "/>
              </a:rPr>
              <a:t>. Водночас, під час виконання </a:t>
            </a:r>
            <a:r>
              <a:rPr lang="uk-UA" sz="1600" dirty="0" err="1">
                <a:latin typeface="Arial "/>
              </a:rPr>
              <a:t>проєктів</a:t>
            </a:r>
            <a:r>
              <a:rPr lang="uk-UA" sz="1600" dirty="0">
                <a:latin typeface="Arial "/>
              </a:rPr>
              <a:t> виникали ситуації перевантаження, оскільки не завжди вдалося уникнути дублювання обов’язків. Попри це, представники ГО та ініціативних груп дуже позитивно оцінювали підтримку з боку донорів.</a:t>
            </a:r>
            <a:endParaRPr lang="en-US" sz="1600" b="1" i="0" dirty="0">
              <a:solidFill>
                <a:srgbClr val="181818"/>
              </a:solidFill>
              <a:effectLst/>
              <a:latin typeface="Arial "/>
              <a:cs typeface="Arial" panose="020B0604020202020204" pitchFamily="34" charset="0"/>
            </a:endParaRPr>
          </a:p>
        </p:txBody>
      </p:sp>
      <p:sp>
        <p:nvSpPr>
          <p:cNvPr id="15" name="Прямокутник 14">
            <a:extLst>
              <a:ext uri="{FF2B5EF4-FFF2-40B4-BE49-F238E27FC236}">
                <a16:creationId xmlns:a16="http://schemas.microsoft.com/office/drawing/2014/main" id="{3F369CAA-44F0-5948-6BAE-941252289AB1}"/>
              </a:ext>
            </a:extLst>
          </p:cNvPr>
          <p:cNvSpPr/>
          <p:nvPr/>
        </p:nvSpPr>
        <p:spPr>
          <a:xfrm>
            <a:off x="602856" y="1555985"/>
            <a:ext cx="911299" cy="1443445"/>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064A02B3-641E-F7A6-BF55-FF5A69A787B7}"/>
              </a:ext>
            </a:extLst>
          </p:cNvPr>
          <p:cNvSpPr txBox="1"/>
          <p:nvPr/>
        </p:nvSpPr>
        <p:spPr>
          <a:xfrm>
            <a:off x="2031642" y="3045668"/>
            <a:ext cx="9200296" cy="2867067"/>
          </a:xfrm>
          <a:prstGeom prst="rect">
            <a:avLst/>
          </a:prstGeom>
          <a:noFill/>
        </p:spPr>
        <p:txBody>
          <a:bodyPr wrap="square">
            <a:spAutoFit/>
          </a:bodyPr>
          <a:lstStyle/>
          <a:p>
            <a:pPr indent="534988">
              <a:lnSpc>
                <a:spcPct val="107000"/>
              </a:lnSpc>
              <a:spcAft>
                <a:spcPts val="800"/>
              </a:spcAft>
            </a:pPr>
            <a:r>
              <a:rPr lang="uk-UA" sz="1400" dirty="0">
                <a:latin typeface="Arial "/>
              </a:rPr>
              <a:t/>
            </a:r>
            <a:br>
              <a:rPr lang="uk-UA" sz="1400" dirty="0">
                <a:latin typeface="Arial "/>
              </a:rPr>
            </a:br>
            <a:r>
              <a:rPr lang="uk-UA" sz="1400" dirty="0">
                <a:latin typeface="Arial "/>
              </a:rPr>
              <a:t>            </a:t>
            </a:r>
            <a:r>
              <a:rPr lang="uk-UA" sz="1200" i="1" kern="0" dirty="0">
                <a:effectLst/>
                <a:latin typeface="Arial" panose="020B0604020202020204" pitchFamily="34" charset="0"/>
                <a:ea typeface="Times New Roman" panose="02020603050405020304" pitchFamily="18" charset="0"/>
                <a:cs typeface="Times New Roman" panose="02020603050405020304" pitchFamily="18" charset="0"/>
              </a:rPr>
              <a:t>«Це був майже початок війни. Ми розуміли, що люди потребують допомоги, в Полтаві була велика кількість ВПО, і до того, як заснувати офіційну організацію, наша команда, вже так можу говорити, що команда, ми </a:t>
            </a:r>
            <a:r>
              <a:rPr lang="uk-UA" sz="1200" i="1" kern="0" dirty="0" err="1">
                <a:effectLst/>
                <a:latin typeface="Arial" panose="020B0604020202020204" pitchFamily="34" charset="0"/>
                <a:ea typeface="Times New Roman" panose="02020603050405020304" pitchFamily="18" charset="0"/>
                <a:cs typeface="Times New Roman" panose="02020603050405020304" pitchFamily="18" charset="0"/>
              </a:rPr>
              <a:t>волонтерили</a:t>
            </a:r>
            <a:r>
              <a:rPr lang="uk-UA" sz="1200" i="1" kern="0" dirty="0">
                <a:effectLst/>
                <a:latin typeface="Arial" panose="020B0604020202020204" pitchFamily="34" charset="0"/>
                <a:ea typeface="Times New Roman" panose="02020603050405020304" pitchFamily="18" charset="0"/>
                <a:cs typeface="Times New Roman" panose="02020603050405020304" pitchFamily="18" charset="0"/>
              </a:rPr>
              <a:t> і багато </a:t>
            </a:r>
            <a:r>
              <a:rPr lang="uk-UA" sz="1200" i="1" kern="0" dirty="0" err="1">
                <a:effectLst/>
                <a:latin typeface="Arial" panose="020B0604020202020204" pitchFamily="34" charset="0"/>
                <a:ea typeface="Times New Roman" panose="02020603050405020304" pitchFamily="18" charset="0"/>
                <a:cs typeface="Times New Roman" panose="02020603050405020304" pitchFamily="18" charset="0"/>
              </a:rPr>
              <a:t>волонтерили</a:t>
            </a:r>
            <a:r>
              <a:rPr lang="uk-UA" sz="1200" i="1" kern="0" dirty="0">
                <a:effectLst/>
                <a:latin typeface="Arial" panose="020B0604020202020204" pitchFamily="34" charset="0"/>
                <a:ea typeface="Times New Roman" panose="02020603050405020304" pitchFamily="18" charset="0"/>
                <a:cs typeface="Times New Roman" panose="02020603050405020304" pitchFamily="18" charset="0"/>
              </a:rPr>
              <a:t>, і мали досвід попередньої співпраці в інших неурядових організаціях» </a:t>
            </a:r>
            <a:r>
              <a:rPr lang="uk-UA" sz="1200" kern="0" dirty="0">
                <a:effectLst/>
                <a:latin typeface="Arial "/>
                <a:ea typeface="Times New Roman" panose="02020603050405020304" pitchFamily="18" charset="0"/>
                <a:cs typeface="Times New Roman" panose="02020603050405020304" pitchFamily="18" charset="0"/>
              </a:rPr>
              <a:t>(Ж., Полтава)</a:t>
            </a:r>
            <a:endParaRPr lang="uk-UA" sz="1200" kern="100" dirty="0">
              <a:effectLst/>
              <a:latin typeface="Arial "/>
              <a:ea typeface="Calibri" panose="020F0502020204030204" pitchFamily="34" charset="0"/>
              <a:cs typeface="Times New Roman" panose="02020603050405020304" pitchFamily="18" charset="0"/>
            </a:endParaRPr>
          </a:p>
          <a:p>
            <a:pPr indent="534988"/>
            <a:endParaRPr lang="uk-UA" sz="1400" dirty="0">
              <a:latin typeface="Arial "/>
            </a:endParaRPr>
          </a:p>
          <a:p>
            <a:pPr indent="534988"/>
            <a:r>
              <a:rPr lang="uk-UA" sz="1200" i="1" dirty="0">
                <a:latin typeface="Arial "/>
              </a:rPr>
              <a:t>«</a:t>
            </a:r>
            <a:r>
              <a:rPr lang="uk-UA" sz="1200" i="1" kern="0" dirty="0">
                <a:effectLst/>
                <a:latin typeface="Arial "/>
                <a:ea typeface="Times New Roman" panose="02020603050405020304" pitchFamily="18" charset="0"/>
              </a:rPr>
              <a:t>Я, координатор і соціальний працівник в одному обличчі, бо бюджет настільки був малий, що не знали, як його розподілити»</a:t>
            </a:r>
            <a:r>
              <a:rPr lang="uk-UA" sz="1200" kern="0" dirty="0">
                <a:effectLst/>
                <a:latin typeface="Arial "/>
                <a:ea typeface="Times New Roman" panose="02020603050405020304" pitchFamily="18" charset="0"/>
              </a:rPr>
              <a:t> (Ж., Львів)</a:t>
            </a:r>
            <a:r>
              <a:rPr lang="uk-UA" sz="1200" dirty="0">
                <a:latin typeface="Arial "/>
              </a:rPr>
              <a:t>.</a:t>
            </a:r>
          </a:p>
          <a:p>
            <a:pPr indent="534988"/>
            <a:endParaRPr lang="uk-UA" sz="1400" dirty="0">
              <a:latin typeface="Arial "/>
            </a:endParaRPr>
          </a:p>
          <a:p>
            <a:pPr indent="534988"/>
            <a:r>
              <a:rPr lang="uk-UA" sz="1400" dirty="0">
                <a:latin typeface="Arial "/>
              </a:rPr>
              <a:t/>
            </a:r>
            <a:br>
              <a:rPr lang="uk-UA" sz="1400" dirty="0">
                <a:latin typeface="Arial "/>
              </a:rPr>
            </a:br>
            <a:r>
              <a:rPr lang="uk-UA" sz="1400" dirty="0">
                <a:latin typeface="Arial "/>
              </a:rPr>
              <a:t>          </a:t>
            </a:r>
            <a:r>
              <a:rPr lang="uk-UA" sz="1200" i="1" kern="0" dirty="0">
                <a:effectLst/>
                <a:latin typeface="Arial "/>
                <a:ea typeface="Times New Roman" panose="02020603050405020304" pitchFamily="18" charset="0"/>
                <a:cs typeface="Times New Roman" panose="02020603050405020304" pitchFamily="18" charset="0"/>
              </a:rPr>
              <a:t>«Центр психічного здоров'я і боротьби з наркозалежними зазнав порушення від ракетних обстрілів. Сама лікарня зробила закінчила капітальний ремонт самого центру, а ми завдяки Міжнародному фонду «Альянс» туди завезли меблі і повністю забезпечені» </a:t>
            </a:r>
            <a:r>
              <a:rPr lang="uk-UA" sz="1200" kern="0" dirty="0">
                <a:effectLst/>
                <a:latin typeface="Arial "/>
                <a:ea typeface="Times New Roman" panose="02020603050405020304" pitchFamily="18" charset="0"/>
                <a:cs typeface="Times New Roman" panose="02020603050405020304" pitchFamily="18" charset="0"/>
              </a:rPr>
              <a:t>(Ж., Харків).</a:t>
            </a:r>
            <a:endParaRPr lang="uk-UA" sz="1200" kern="100" dirty="0">
              <a:effectLst/>
              <a:latin typeface="Arial "/>
              <a:ea typeface="Calibri" panose="020F0502020204030204" pitchFamily="34" charset="0"/>
              <a:cs typeface="Times New Roman" panose="02020603050405020304" pitchFamily="18" charset="0"/>
            </a:endParaRPr>
          </a:p>
          <a:p>
            <a:endParaRPr lang="uk-UA" sz="1400" dirty="0">
              <a:latin typeface="Arial "/>
            </a:endParaRPr>
          </a:p>
        </p:txBody>
      </p:sp>
      <p:sp>
        <p:nvSpPr>
          <p:cNvPr id="12" name="Прямокутник 11">
            <a:extLst>
              <a:ext uri="{FF2B5EF4-FFF2-40B4-BE49-F238E27FC236}">
                <a16:creationId xmlns:a16="http://schemas.microsoft.com/office/drawing/2014/main" id="{7BD89D6E-1F4F-C5AF-08B0-D9A973003103}"/>
              </a:ext>
            </a:extLst>
          </p:cNvPr>
          <p:cNvSpPr/>
          <p:nvPr/>
        </p:nvSpPr>
        <p:spPr>
          <a:xfrm>
            <a:off x="405115" y="325819"/>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24432D8A-DAA9-1682-F150-F7477B120D60}"/>
              </a:ext>
            </a:extLst>
          </p:cNvPr>
          <p:cNvSpPr txBox="1"/>
          <p:nvPr/>
        </p:nvSpPr>
        <p:spPr>
          <a:xfrm>
            <a:off x="574683" y="376161"/>
            <a:ext cx="5351750" cy="1077218"/>
          </a:xfrm>
          <a:prstGeom prst="rect">
            <a:avLst/>
          </a:prstGeom>
          <a:noFill/>
        </p:spPr>
        <p:txBody>
          <a:bodyPr wrap="square">
            <a:spAutoFit/>
          </a:bodyPr>
          <a:lstStyle/>
          <a:p>
            <a:pPr algn="l" fontAlgn="base"/>
            <a:r>
              <a:rPr lang="uk-UA" sz="3200" dirty="0">
                <a:latin typeface="Arial Black" panose="020B0A04020102020204" pitchFamily="34" charset="0"/>
              </a:rPr>
              <a:t>Уповноваження та автономія</a:t>
            </a:r>
            <a:endParaRPr lang="ru-RU" sz="3200" b="0" i="0" dirty="0">
              <a:solidFill>
                <a:srgbClr val="3E3232"/>
              </a:solidFill>
              <a:effectLst/>
              <a:latin typeface="Arial Black" panose="020B0A04020102020204" pitchFamily="34" charset="0"/>
            </a:endParaRPr>
          </a:p>
        </p:txBody>
      </p:sp>
      <p:sp>
        <p:nvSpPr>
          <p:cNvPr id="2" name="Бульбашка прямої мови: прямокутна з округленими кутами 1">
            <a:extLst>
              <a:ext uri="{FF2B5EF4-FFF2-40B4-BE49-F238E27FC236}">
                <a16:creationId xmlns:a16="http://schemas.microsoft.com/office/drawing/2014/main" id="{5D8C2E73-6C86-6F7B-46F4-EA3A1EDCE414}"/>
              </a:ext>
            </a:extLst>
          </p:cNvPr>
          <p:cNvSpPr/>
          <p:nvPr/>
        </p:nvSpPr>
        <p:spPr>
          <a:xfrm flipH="1">
            <a:off x="1609518" y="3429000"/>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Бульбашка прямої мови: прямокутна з округленими кутами 2">
            <a:extLst>
              <a:ext uri="{FF2B5EF4-FFF2-40B4-BE49-F238E27FC236}">
                <a16:creationId xmlns:a16="http://schemas.microsoft.com/office/drawing/2014/main" id="{D97E1A00-CACC-F3C9-CEEE-F717F7DFFD7A}"/>
              </a:ext>
            </a:extLst>
          </p:cNvPr>
          <p:cNvSpPr/>
          <p:nvPr/>
        </p:nvSpPr>
        <p:spPr>
          <a:xfrm flipH="1">
            <a:off x="1609518" y="5076834"/>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Бульбашка прямої мови: прямокутна з округленими кутами 3">
            <a:extLst>
              <a:ext uri="{FF2B5EF4-FFF2-40B4-BE49-F238E27FC236}">
                <a16:creationId xmlns:a16="http://schemas.microsoft.com/office/drawing/2014/main" id="{8FE877AC-BE91-9415-F0D0-8A55D66AFC63}"/>
              </a:ext>
            </a:extLst>
          </p:cNvPr>
          <p:cNvSpPr/>
          <p:nvPr/>
        </p:nvSpPr>
        <p:spPr>
          <a:xfrm flipH="1">
            <a:off x="1609518" y="4208139"/>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700182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B4D03-BDFF-368A-4EB3-82F6BAF4968E}"/>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2C0D291B-8594-106A-796A-13226A017AB6}"/>
              </a:ext>
            </a:extLst>
          </p:cNvPr>
          <p:cNvSpPr/>
          <p:nvPr/>
        </p:nvSpPr>
        <p:spPr>
          <a:xfrm>
            <a:off x="418529" y="1511251"/>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кутник 4">
            <a:extLst>
              <a:ext uri="{FF2B5EF4-FFF2-40B4-BE49-F238E27FC236}">
                <a16:creationId xmlns:a16="http://schemas.microsoft.com/office/drawing/2014/main" id="{3BD49D62-19CA-8AF9-7305-7A0716DB5C34}"/>
              </a:ext>
            </a:extLst>
          </p:cNvPr>
          <p:cNvSpPr/>
          <p:nvPr/>
        </p:nvSpPr>
        <p:spPr>
          <a:xfrm>
            <a:off x="418528" y="1597200"/>
            <a:ext cx="11441985" cy="3011636"/>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Прямоугольник: скругленные углы 3">
            <a:extLst>
              <a:ext uri="{FF2B5EF4-FFF2-40B4-BE49-F238E27FC236}">
                <a16:creationId xmlns:a16="http://schemas.microsoft.com/office/drawing/2014/main" id="{1D4D875E-AB05-23FD-30B9-CEDC6E1401FA}"/>
              </a:ext>
            </a:extLst>
          </p:cNvPr>
          <p:cNvSpPr/>
          <p:nvPr/>
        </p:nvSpPr>
        <p:spPr>
          <a:xfrm>
            <a:off x="7710676" y="1434785"/>
            <a:ext cx="3256159" cy="3138592"/>
          </a:xfrm>
          <a:prstGeom prst="roundRect">
            <a:avLst>
              <a:gd name="adj" fmla="val 5534"/>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34" name="Прямоугольник: скругленные углы 3">
            <a:extLst>
              <a:ext uri="{FF2B5EF4-FFF2-40B4-BE49-F238E27FC236}">
                <a16:creationId xmlns:a16="http://schemas.microsoft.com/office/drawing/2014/main" id="{59C07003-52BD-F247-BA8F-578AD62563B3}"/>
              </a:ext>
            </a:extLst>
          </p:cNvPr>
          <p:cNvSpPr/>
          <p:nvPr/>
        </p:nvSpPr>
        <p:spPr>
          <a:xfrm>
            <a:off x="1201471" y="1408099"/>
            <a:ext cx="3256159" cy="3138592"/>
          </a:xfrm>
          <a:prstGeom prst="roundRect">
            <a:avLst>
              <a:gd name="adj" fmla="val 5534"/>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8" name="TextBox 17">
            <a:extLst>
              <a:ext uri="{FF2B5EF4-FFF2-40B4-BE49-F238E27FC236}">
                <a16:creationId xmlns:a16="http://schemas.microsoft.com/office/drawing/2014/main" id="{6C45CD6F-456F-A4AB-7696-8026DC3A5E50}"/>
              </a:ext>
            </a:extLst>
          </p:cNvPr>
          <p:cNvSpPr txBox="1"/>
          <p:nvPr/>
        </p:nvSpPr>
        <p:spPr>
          <a:xfrm>
            <a:off x="1856702" y="3161696"/>
            <a:ext cx="1852751" cy="116955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uk-UA" altLang="uk-UA" sz="1400" b="0" i="0" u="none" strike="noStrike" cap="none" normalizeH="0" baseline="0" dirty="0">
                <a:ln>
                  <a:noFill/>
                </a:ln>
                <a:solidFill>
                  <a:schemeClr val="tx1"/>
                </a:solidFill>
                <a:effectLst/>
                <a:latin typeface="Arial" panose="020B0604020202020204" pitchFamily="34" charset="0"/>
              </a:rPr>
              <a:t>відзначили, що їхня ініціативна група діяла </a:t>
            </a:r>
            <a:r>
              <a:rPr kumimoji="0" lang="uk-UA" altLang="uk-UA" sz="1400" b="0" i="0" u="none" strike="noStrike" cap="none" normalizeH="0" baseline="0" dirty="0" err="1">
                <a:ln>
                  <a:noFill/>
                </a:ln>
                <a:solidFill>
                  <a:schemeClr val="tx1"/>
                </a:solidFill>
                <a:effectLst/>
                <a:latin typeface="Arial" panose="020B0604020202020204" pitchFamily="34" charset="0"/>
              </a:rPr>
              <a:t>автономно</a:t>
            </a:r>
            <a:r>
              <a:rPr kumimoji="0" lang="uk-UA" altLang="uk-UA" sz="1400" b="0" i="0" u="none" strike="noStrike" cap="none" normalizeH="0" baseline="0" dirty="0">
                <a:ln>
                  <a:noFill/>
                </a:ln>
                <a:solidFill>
                  <a:schemeClr val="tx1"/>
                </a:solidFill>
                <a:effectLst/>
                <a:latin typeface="Arial" panose="020B0604020202020204" pitchFamily="34" charset="0"/>
              </a:rPr>
              <a:t> та мала свободу прийняття рішень.</a:t>
            </a:r>
          </a:p>
        </p:txBody>
      </p:sp>
      <p:sp>
        <p:nvSpPr>
          <p:cNvPr id="12" name="Прямокутник 11">
            <a:extLst>
              <a:ext uri="{FF2B5EF4-FFF2-40B4-BE49-F238E27FC236}">
                <a16:creationId xmlns:a16="http://schemas.microsoft.com/office/drawing/2014/main" id="{DF1C2273-F7DD-86EB-2815-8E04B08F3201}"/>
              </a:ext>
            </a:extLst>
          </p:cNvPr>
          <p:cNvSpPr/>
          <p:nvPr/>
        </p:nvSpPr>
        <p:spPr>
          <a:xfrm>
            <a:off x="405115" y="325819"/>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a:extLst>
              <a:ext uri="{FF2B5EF4-FFF2-40B4-BE49-F238E27FC236}">
                <a16:creationId xmlns:a16="http://schemas.microsoft.com/office/drawing/2014/main" id="{26C0B951-9A42-0243-CD4E-42FCCD41BAC6}"/>
              </a:ext>
            </a:extLst>
          </p:cNvPr>
          <p:cNvSpPr txBox="1"/>
          <p:nvPr/>
        </p:nvSpPr>
        <p:spPr>
          <a:xfrm>
            <a:off x="574683" y="376161"/>
            <a:ext cx="6352590" cy="1077218"/>
          </a:xfrm>
          <a:prstGeom prst="rect">
            <a:avLst/>
          </a:prstGeom>
          <a:noFill/>
        </p:spPr>
        <p:txBody>
          <a:bodyPr wrap="square">
            <a:spAutoFit/>
          </a:bodyPr>
          <a:lstStyle/>
          <a:p>
            <a:pPr algn="l" fontAlgn="base"/>
            <a:r>
              <a:rPr lang="uk-UA" sz="3200" dirty="0">
                <a:latin typeface="Arial Black" panose="020B0A04020102020204" pitchFamily="34" charset="0"/>
              </a:rPr>
              <a:t>Уповноваження та автономія</a:t>
            </a:r>
            <a:endParaRPr lang="ru-RU" sz="3200" b="0" i="0" dirty="0">
              <a:solidFill>
                <a:srgbClr val="3E3232"/>
              </a:solidFill>
              <a:effectLst/>
              <a:latin typeface="Arial Black" panose="020B0A04020102020204" pitchFamily="34" charset="0"/>
            </a:endParaRPr>
          </a:p>
        </p:txBody>
      </p:sp>
      <p:sp>
        <p:nvSpPr>
          <p:cNvPr id="21" name="Rectangle 10">
            <a:extLst>
              <a:ext uri="{FF2B5EF4-FFF2-40B4-BE49-F238E27FC236}">
                <a16:creationId xmlns:a16="http://schemas.microsoft.com/office/drawing/2014/main" id="{4B5527EE-10B9-824A-22E3-D99565B988DC}"/>
              </a:ext>
            </a:extLst>
          </p:cNvPr>
          <p:cNvSpPr>
            <a:spLocks noChangeArrowheads="1"/>
          </p:cNvSpPr>
          <p:nvPr/>
        </p:nvSpPr>
        <p:spPr bwMode="auto">
          <a:xfrm>
            <a:off x="1352851" y="2786057"/>
            <a:ext cx="1062811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uk-UA" altLang="uk-UA" sz="1400" b="1" i="0" u="none" strike="noStrike" cap="none" normalizeH="0" baseline="0" dirty="0">
                <a:ln>
                  <a:noFill/>
                </a:ln>
                <a:solidFill>
                  <a:schemeClr val="tx1"/>
                </a:solidFill>
                <a:effectLst/>
                <a:latin typeface="Arial" panose="020B0604020202020204" pitchFamily="34" charset="0"/>
              </a:rPr>
              <a:t>              </a:t>
            </a:r>
            <a:r>
              <a:rPr lang="uk-UA" altLang="uk-UA" sz="1400" b="1" dirty="0">
                <a:latin typeface="Arial" panose="020B0604020202020204" pitchFamily="34" charset="0"/>
              </a:rPr>
              <a:t>Р</a:t>
            </a:r>
            <a:r>
              <a:rPr kumimoji="0" lang="uk-UA" altLang="uk-UA" sz="1400" b="1" i="0" u="none" strike="noStrike" cap="none" normalizeH="0" baseline="0" dirty="0">
                <a:ln>
                  <a:noFill/>
                </a:ln>
                <a:solidFill>
                  <a:schemeClr val="tx1"/>
                </a:solidFill>
                <a:effectLst/>
                <a:latin typeface="Arial" panose="020B0604020202020204" pitchFamily="34" charset="0"/>
              </a:rPr>
              <a:t>еспондентів</a:t>
            </a:r>
            <a:r>
              <a:rPr lang="uk-UA" altLang="uk-UA" sz="1400" dirty="0">
                <a:latin typeface="Arial" panose="020B0604020202020204" pitchFamily="34" charset="0"/>
              </a:rPr>
              <a:t>                                                                                                               </a:t>
            </a:r>
            <a:r>
              <a:rPr kumimoji="0" lang="uk-UA" altLang="uk-UA" sz="1400" b="1" i="0" u="none" strike="noStrike" cap="none" normalizeH="0" baseline="0" dirty="0">
                <a:ln>
                  <a:noFill/>
                </a:ln>
                <a:solidFill>
                  <a:schemeClr val="tx1"/>
                </a:solidFill>
                <a:effectLst/>
                <a:latin typeface="Arial" panose="020B0604020202020204" pitchFamily="34" charset="0"/>
              </a:rPr>
              <a:t> </a:t>
            </a:r>
            <a:r>
              <a:rPr lang="uk-UA" altLang="uk-UA" sz="1400" b="1" dirty="0" err="1">
                <a:latin typeface="Arial" panose="020B0604020202020204" pitchFamily="34" charset="0"/>
              </a:rPr>
              <a:t>Б</a:t>
            </a:r>
            <a:r>
              <a:rPr kumimoji="0" lang="uk-UA" altLang="uk-UA" sz="1400" b="1" i="0" u="none" strike="noStrike" cap="none" normalizeH="0" baseline="0" dirty="0" err="1">
                <a:ln>
                  <a:noFill/>
                </a:ln>
                <a:solidFill>
                  <a:schemeClr val="tx1"/>
                </a:solidFill>
                <a:effectLst/>
                <a:latin typeface="Arial" panose="020B0604020202020204" pitchFamily="34" charset="0"/>
              </a:rPr>
              <a:t>енефіціарів</a:t>
            </a:r>
            <a:endParaRPr kumimoji="0" lang="uk-UA" altLang="uk-UA" sz="1400" b="0" i="0" u="none" strike="noStrike" cap="none" normalizeH="0" baseline="0" dirty="0">
              <a:ln>
                <a:noFill/>
              </a:ln>
              <a:solidFill>
                <a:schemeClr val="tx1"/>
              </a:solidFill>
              <a:effectLst/>
              <a:latin typeface="Arial" panose="020B0604020202020204" pitchFamily="34" charset="0"/>
            </a:endParaRPr>
          </a:p>
        </p:txBody>
      </p:sp>
      <p:sp>
        <p:nvSpPr>
          <p:cNvPr id="23" name="TextBox 22">
            <a:extLst>
              <a:ext uri="{FF2B5EF4-FFF2-40B4-BE49-F238E27FC236}">
                <a16:creationId xmlns:a16="http://schemas.microsoft.com/office/drawing/2014/main" id="{7E9406E9-782C-D122-E270-A7DE5CD25E5E}"/>
              </a:ext>
            </a:extLst>
          </p:cNvPr>
          <p:cNvSpPr txBox="1"/>
          <p:nvPr/>
        </p:nvSpPr>
        <p:spPr>
          <a:xfrm>
            <a:off x="8375900" y="3161696"/>
            <a:ext cx="1993306" cy="1384995"/>
          </a:xfrm>
          <a:prstGeom prst="rect">
            <a:avLst/>
          </a:prstGeom>
          <a:noFill/>
        </p:spPr>
        <p:txBody>
          <a:bodyPr wrap="square">
            <a:spAutoFit/>
          </a:bodyPr>
          <a:lstStyle/>
          <a:p>
            <a:r>
              <a:rPr kumimoji="0" lang="uk-UA" altLang="uk-UA" sz="1400" b="0" i="0" u="none" strike="noStrike" cap="none" normalizeH="0" baseline="0" dirty="0">
                <a:ln>
                  <a:noFill/>
                </a:ln>
                <a:solidFill>
                  <a:schemeClr val="tx1"/>
                </a:solidFill>
                <a:effectLst/>
                <a:latin typeface="Arial" panose="020B0604020202020204" pitchFamily="34" charset="0"/>
              </a:rPr>
              <a:t>підтвердили, що їхні потреби були враховані в </a:t>
            </a:r>
            <a:r>
              <a:rPr kumimoji="0" lang="uk-UA" altLang="uk-UA" sz="1400" b="0" i="0" u="none" strike="noStrike" cap="none" normalizeH="0" baseline="0" dirty="0" err="1">
                <a:ln>
                  <a:noFill/>
                </a:ln>
                <a:solidFill>
                  <a:schemeClr val="tx1"/>
                </a:solidFill>
                <a:effectLst/>
                <a:latin typeface="Arial" panose="020B0604020202020204" pitchFamily="34" charset="0"/>
              </a:rPr>
              <a:t>проєктах</a:t>
            </a:r>
            <a:r>
              <a:rPr kumimoji="0" lang="uk-UA" altLang="uk-UA" sz="1400" b="0" i="0" u="none" strike="noStrike" cap="none" normalizeH="0" baseline="0" dirty="0">
                <a:ln>
                  <a:noFill/>
                </a:ln>
                <a:solidFill>
                  <a:schemeClr val="tx1"/>
                </a:solidFill>
                <a:effectLst/>
                <a:latin typeface="Arial" panose="020B0604020202020204" pitchFamily="34" charset="0"/>
              </a:rPr>
              <a:t> завдяки ефективній організації роботи груп. </a:t>
            </a:r>
            <a:endParaRPr lang="uk-UA" sz="1400" dirty="0"/>
          </a:p>
        </p:txBody>
      </p:sp>
      <p:graphicFrame>
        <p:nvGraphicFramePr>
          <p:cNvPr id="24" name="Object 5">
            <a:extLst>
              <a:ext uri="{FF2B5EF4-FFF2-40B4-BE49-F238E27FC236}">
                <a16:creationId xmlns:a16="http://schemas.microsoft.com/office/drawing/2014/main" id="{98FA4927-3921-FE76-FBA7-8706976DAE9B}"/>
              </a:ext>
            </a:extLst>
          </p:cNvPr>
          <p:cNvGraphicFramePr>
            <a:graphicFrameLocks noChangeAspect="1"/>
          </p:cNvGraphicFramePr>
          <p:nvPr>
            <p:extLst>
              <p:ext uri="{D42A27DB-BD31-4B8C-83A1-F6EECF244321}">
                <p14:modId xmlns:p14="http://schemas.microsoft.com/office/powerpoint/2010/main" val="984860680"/>
              </p:ext>
            </p:extLst>
          </p:nvPr>
        </p:nvGraphicFramePr>
        <p:xfrm>
          <a:off x="644267" y="1506230"/>
          <a:ext cx="4277619" cy="25976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 name="Object 5">
            <a:extLst>
              <a:ext uri="{FF2B5EF4-FFF2-40B4-BE49-F238E27FC236}">
                <a16:creationId xmlns:a16="http://schemas.microsoft.com/office/drawing/2014/main" id="{9FBA71AC-B875-E22E-AEBD-B07C41B92E26}"/>
              </a:ext>
            </a:extLst>
          </p:cNvPr>
          <p:cNvGraphicFramePr>
            <a:graphicFrameLocks noChangeAspect="1"/>
          </p:cNvGraphicFramePr>
          <p:nvPr>
            <p:extLst>
              <p:ext uri="{D42A27DB-BD31-4B8C-83A1-F6EECF244321}">
                <p14:modId xmlns:p14="http://schemas.microsoft.com/office/powerpoint/2010/main" val="3789995660"/>
              </p:ext>
            </p:extLst>
          </p:nvPr>
        </p:nvGraphicFramePr>
        <p:xfrm>
          <a:off x="7117322" y="1562834"/>
          <a:ext cx="4277619" cy="2597656"/>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Box 32">
            <a:extLst>
              <a:ext uri="{FF2B5EF4-FFF2-40B4-BE49-F238E27FC236}">
                <a16:creationId xmlns:a16="http://schemas.microsoft.com/office/drawing/2014/main" id="{CF0384D2-D8A7-A83A-C3CC-3E04365B46CD}"/>
              </a:ext>
            </a:extLst>
          </p:cNvPr>
          <p:cNvSpPr txBox="1"/>
          <p:nvPr/>
        </p:nvSpPr>
        <p:spPr>
          <a:xfrm>
            <a:off x="643675" y="4748487"/>
            <a:ext cx="10904649" cy="830997"/>
          </a:xfrm>
          <a:prstGeom prst="rect">
            <a:avLst/>
          </a:prstGeom>
          <a:noFill/>
        </p:spPr>
        <p:txBody>
          <a:bodyPr wrap="square">
            <a:spAutoFit/>
          </a:bodyPr>
          <a:lstStyle/>
          <a:p>
            <a:r>
              <a:rPr lang="uk-UA" sz="1600" dirty="0">
                <a:latin typeface="Arial "/>
              </a:rPr>
              <a:t>ГО/Ініціативні групи мали значну автономію в плануванні та реалізації проєктів, що сприяло досягненню цілей. Однак досвід підкреслив важливість чіткого розподілу ролей і кращої координації для уникнення перевантаження.</a:t>
            </a:r>
          </a:p>
        </p:txBody>
      </p:sp>
    </p:spTree>
    <p:extLst>
      <p:ext uri="{BB962C8B-B14F-4D97-AF65-F5344CB8AC3E}">
        <p14:creationId xmlns:p14="http://schemas.microsoft.com/office/powerpoint/2010/main" val="148832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2A9A4-9CA8-BBF9-E9F1-0A7F16596F85}"/>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BD06FCCB-3052-FAC7-3384-E6093F3FEEF7}"/>
              </a:ext>
            </a:extLst>
          </p:cNvPr>
          <p:cNvSpPr/>
          <p:nvPr/>
        </p:nvSpPr>
        <p:spPr>
          <a:xfrm>
            <a:off x="385296" y="1505538"/>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кутник 4">
            <a:extLst>
              <a:ext uri="{FF2B5EF4-FFF2-40B4-BE49-F238E27FC236}">
                <a16:creationId xmlns:a16="http://schemas.microsoft.com/office/drawing/2014/main" id="{3C7FE9F8-0327-7CE5-16EB-F11D161138C2}"/>
              </a:ext>
            </a:extLst>
          </p:cNvPr>
          <p:cNvSpPr/>
          <p:nvPr/>
        </p:nvSpPr>
        <p:spPr>
          <a:xfrm>
            <a:off x="405115" y="1539086"/>
            <a:ext cx="11434820"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0381B03B-5432-5DD7-3B40-CE8F2D4F3568}"/>
              </a:ext>
            </a:extLst>
          </p:cNvPr>
          <p:cNvSpPr txBox="1"/>
          <p:nvPr/>
        </p:nvSpPr>
        <p:spPr>
          <a:xfrm>
            <a:off x="1513048" y="1440886"/>
            <a:ext cx="9836304" cy="815351"/>
          </a:xfrm>
          <a:prstGeom prst="rect">
            <a:avLst/>
          </a:prstGeom>
          <a:solidFill>
            <a:srgbClr val="F6F6F6"/>
          </a:solidFill>
        </p:spPr>
        <p:txBody>
          <a:bodyPr wrap="square">
            <a:spAutoFit/>
          </a:bodyPr>
          <a:lstStyle/>
          <a:p>
            <a:pPr algn="just">
              <a:lnSpc>
                <a:spcPct val="107000"/>
              </a:lnSpc>
              <a:spcAft>
                <a:spcPts val="800"/>
              </a:spcAft>
            </a:pPr>
            <a:r>
              <a:rPr lang="uk-UA" sz="1500" dirty="0">
                <a:latin typeface="Arial "/>
              </a:rPr>
              <a:t>Механізм міні-грантів продемонстрував значну ефективність. 100% опитаних </a:t>
            </a:r>
            <a:r>
              <a:rPr lang="uk-UA" sz="1500" dirty="0" err="1">
                <a:latin typeface="Arial "/>
              </a:rPr>
              <a:t>бенефіціарів</a:t>
            </a:r>
            <a:r>
              <a:rPr lang="uk-UA" sz="1500" dirty="0">
                <a:latin typeface="Arial "/>
              </a:rPr>
              <a:t> підтвердили, що отримана допомога позитивно вплинула на їхнє життя. Основні покращення: збільшення соціальної підтримки (68%), покращення якості життя (36%), фінансове поліпшення (34%).​</a:t>
            </a:r>
            <a:endParaRPr lang="uk-UA" sz="1500" kern="0" dirty="0">
              <a:effectLst/>
              <a:latin typeface="Arial "/>
              <a:ea typeface="Trebuchet MS" panose="020B060302020202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D8464DFB-8EF9-38A8-50E9-65CD73F9637E}"/>
              </a:ext>
            </a:extLst>
          </p:cNvPr>
          <p:cNvSpPr/>
          <p:nvPr/>
        </p:nvSpPr>
        <p:spPr>
          <a:xfrm>
            <a:off x="576000" y="1392077"/>
            <a:ext cx="917229" cy="1074801"/>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кутник 11">
            <a:extLst>
              <a:ext uri="{FF2B5EF4-FFF2-40B4-BE49-F238E27FC236}">
                <a16:creationId xmlns:a16="http://schemas.microsoft.com/office/drawing/2014/main" id="{5BCBD5A3-8F4B-172F-A58D-5DDE3395D42C}"/>
              </a:ext>
            </a:extLst>
          </p:cNvPr>
          <p:cNvSpPr/>
          <p:nvPr/>
        </p:nvSpPr>
        <p:spPr>
          <a:xfrm>
            <a:off x="385296" y="327839"/>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A85AE851-D5E1-6DF9-3A9F-3C42464B90C7}"/>
              </a:ext>
            </a:extLst>
          </p:cNvPr>
          <p:cNvSpPr txBox="1"/>
          <p:nvPr/>
        </p:nvSpPr>
        <p:spPr>
          <a:xfrm>
            <a:off x="576000" y="360000"/>
            <a:ext cx="11251364" cy="595676"/>
          </a:xfrm>
          <a:prstGeom prst="rect">
            <a:avLst/>
          </a:prstGeom>
          <a:noFill/>
        </p:spPr>
        <p:txBody>
          <a:bodyPr wrap="square">
            <a:spAutoFit/>
          </a:bodyPr>
          <a:lstStyle/>
          <a:p>
            <a:pPr algn="just">
              <a:lnSpc>
                <a:spcPct val="107000"/>
              </a:lnSpc>
              <a:spcAft>
                <a:spcPts val="800"/>
              </a:spcAft>
            </a:pPr>
            <a:r>
              <a:rPr lang="uk-UA" sz="3200" b="1" dirty="0">
                <a:effectLst/>
                <a:latin typeface="Arial Black" panose="020B0A04020102020204" pitchFamily="34" charset="0"/>
                <a:ea typeface="Calibri" panose="020F0502020204030204" pitchFamily="34" charset="0"/>
              </a:rPr>
              <a:t>Вплив на життя бенефіціарів</a:t>
            </a:r>
            <a:endParaRPr lang="uk-UA" sz="3200" dirty="0">
              <a:latin typeface="Arial Black" panose="020B0A04020102020204" pitchFamily="34" charset="0"/>
            </a:endParaRPr>
          </a:p>
        </p:txBody>
      </p:sp>
      <p:sp>
        <p:nvSpPr>
          <p:cNvPr id="19" name="TextBox 18">
            <a:extLst>
              <a:ext uri="{FF2B5EF4-FFF2-40B4-BE49-F238E27FC236}">
                <a16:creationId xmlns:a16="http://schemas.microsoft.com/office/drawing/2014/main" id="{8FA6041F-E019-BAEC-6C78-566FB773F1B3}"/>
              </a:ext>
            </a:extLst>
          </p:cNvPr>
          <p:cNvSpPr txBox="1"/>
          <p:nvPr/>
        </p:nvSpPr>
        <p:spPr>
          <a:xfrm>
            <a:off x="471023" y="2539389"/>
            <a:ext cx="4359267" cy="4155368"/>
          </a:xfrm>
          <a:prstGeom prst="rect">
            <a:avLst/>
          </a:prstGeom>
          <a:noFill/>
        </p:spPr>
        <p:txBody>
          <a:bodyPr wrap="square">
            <a:spAutoFit/>
          </a:bodyPr>
          <a:lstStyle/>
          <a:p>
            <a:pPr lvl="0" algn="just">
              <a:lnSpc>
                <a:spcPct val="107000"/>
              </a:lnSpc>
            </a:pPr>
            <a:r>
              <a:rPr lang="uk-UA" sz="1400" b="1" kern="0" dirty="0">
                <a:solidFill>
                  <a:srgbClr val="D0433A"/>
                </a:solidFill>
                <a:effectLst/>
                <a:latin typeface="Arial" panose="020B0604020202020204" pitchFamily="34" charset="0"/>
                <a:ea typeface="Calibri" panose="020F0502020204030204" pitchFamily="34" charset="0"/>
              </a:rPr>
              <a:t> Основні покращення, які відчули </a:t>
            </a:r>
            <a:r>
              <a:rPr lang="uk-UA" sz="1400" b="1" kern="0" dirty="0" err="1">
                <a:solidFill>
                  <a:srgbClr val="D0433A"/>
                </a:solidFill>
                <a:effectLst/>
                <a:latin typeface="Arial" panose="020B0604020202020204" pitchFamily="34" charset="0"/>
                <a:ea typeface="Calibri" panose="020F0502020204030204" pitchFamily="34" charset="0"/>
              </a:rPr>
              <a:t>бенефіціари</a:t>
            </a:r>
            <a:r>
              <a:rPr lang="uk-UA" sz="1400" b="1" kern="0" dirty="0">
                <a:solidFill>
                  <a:srgbClr val="D0433A"/>
                </a:solidFill>
                <a:effectLst/>
                <a:latin typeface="Arial" panose="020B0604020202020204" pitchFamily="34" charset="0"/>
                <a:ea typeface="Trebuchet MS" panose="020B0603020202020204" pitchFamily="34" charset="0"/>
                <a:cs typeface="Times New Roman" panose="02020603050405020304" pitchFamily="18" charset="0"/>
              </a:rPr>
              <a:t>:</a:t>
            </a:r>
          </a:p>
          <a:p>
            <a:pPr lvl="0" algn="just">
              <a:lnSpc>
                <a:spcPct val="107000"/>
              </a:lnSpc>
            </a:pPr>
            <a:endParaRPr lang="uk-UA" sz="1400" b="1" kern="0" dirty="0">
              <a:solidFill>
                <a:srgbClr val="D0433A"/>
              </a:solidFill>
              <a:effectLst/>
              <a:latin typeface="Arial" panose="020B0604020202020204" pitchFamily="34" charset="0"/>
              <a:ea typeface="Trebuchet MS" panose="020B0603020202020204" pitchFamily="34" charset="0"/>
              <a:cs typeface="Times New Roman" panose="02020603050405020304" pitchFamily="18" charset="0"/>
            </a:endParaRPr>
          </a:p>
          <a:p>
            <a:pPr marL="285750" lvl="0" indent="-285750" algn="just">
              <a:lnSpc>
                <a:spcPct val="107000"/>
              </a:lnSpc>
              <a:buFont typeface="Arial" panose="020B0604020202020204" pitchFamily="34" charset="0"/>
              <a:buChar char="•"/>
            </a:pPr>
            <a:r>
              <a:rPr lang="uk-UA" sz="1400" b="1" kern="0" dirty="0">
                <a:effectLst/>
                <a:latin typeface="Arial "/>
                <a:ea typeface="Trebuchet MS" panose="020B0603020202020204" pitchFamily="34" charset="0"/>
                <a:cs typeface="Times New Roman" panose="02020603050405020304" pitchFamily="18" charset="0"/>
              </a:rPr>
              <a:t>68%</a:t>
            </a:r>
            <a:r>
              <a:rPr lang="uk-UA" sz="1400" kern="0" dirty="0">
                <a:effectLst/>
                <a:latin typeface="Arial "/>
                <a:ea typeface="Trebuchet MS" panose="020B0603020202020204" pitchFamily="34" charset="0"/>
                <a:cs typeface="Times New Roman" panose="02020603050405020304" pitchFamily="18" charset="0"/>
              </a:rPr>
              <a:t> зазначили, що відчули збільшення соціальної підтримки</a:t>
            </a:r>
            <a:r>
              <a:rPr lang="uk-UA" sz="1400" kern="0" dirty="0">
                <a:latin typeface="Arial "/>
                <a:ea typeface="Trebuchet MS" panose="020B0603020202020204" pitchFamily="34" charset="0"/>
                <a:cs typeface="Times New Roman" panose="02020603050405020304" pitchFamily="18" charset="0"/>
              </a:rPr>
              <a:t>:</a:t>
            </a:r>
            <a:endParaRPr lang="uk-UA" sz="1400" kern="100" dirty="0">
              <a:effectLst/>
              <a:latin typeface="Arial "/>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uk-UA" sz="1400" b="1" kern="0" dirty="0">
                <a:effectLst/>
                <a:latin typeface="Arial "/>
                <a:ea typeface="Trebuchet MS" panose="020B0603020202020204" pitchFamily="34" charset="0"/>
                <a:cs typeface="Times New Roman" panose="02020603050405020304" pitchFamily="18" charset="0"/>
              </a:rPr>
              <a:t>36%</a:t>
            </a:r>
            <a:r>
              <a:rPr lang="uk-UA" sz="1400" kern="0" dirty="0">
                <a:effectLst/>
                <a:latin typeface="Arial "/>
                <a:ea typeface="Trebuchet MS" panose="020B0603020202020204" pitchFamily="34" charset="0"/>
                <a:cs typeface="Times New Roman" panose="02020603050405020304" pitchFamily="18" charset="0"/>
              </a:rPr>
              <a:t> покращили якість життя</a:t>
            </a:r>
            <a:r>
              <a:rPr lang="uk-UA" sz="1400" kern="0" dirty="0">
                <a:latin typeface="Arial "/>
                <a:ea typeface="Trebuchet MS" panose="020B0603020202020204" pitchFamily="34" charset="0"/>
                <a:cs typeface="Times New Roman" panose="02020603050405020304" pitchFamily="18" charset="0"/>
              </a:rPr>
              <a:t>;</a:t>
            </a:r>
            <a:endParaRPr lang="uk-UA" sz="1400" kern="0" dirty="0">
              <a:effectLst/>
              <a:latin typeface="Arial "/>
              <a:ea typeface="Trebuchet MS" panose="020B060302020202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uk-UA" sz="1400" b="1" kern="0" dirty="0">
                <a:effectLst/>
                <a:latin typeface="Arial "/>
                <a:ea typeface="Trebuchet MS" panose="020B0603020202020204" pitchFamily="34" charset="0"/>
                <a:cs typeface="Times New Roman" panose="02020603050405020304" pitchFamily="18" charset="0"/>
              </a:rPr>
              <a:t>34%</a:t>
            </a:r>
            <a:r>
              <a:rPr lang="uk-UA" sz="1400" kern="0" dirty="0">
                <a:effectLst/>
                <a:latin typeface="Arial "/>
                <a:ea typeface="Trebuchet MS" panose="020B0603020202020204" pitchFamily="34" charset="0"/>
                <a:cs typeface="Times New Roman" panose="02020603050405020304" pitchFamily="18" charset="0"/>
              </a:rPr>
              <a:t> покращили власне фінансове становище;</a:t>
            </a:r>
            <a:endParaRPr lang="uk-UA" sz="1400" kern="100" dirty="0">
              <a:latin typeface="Arial "/>
              <a:ea typeface="Trebuchet MS" panose="020B060302020202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uk-UA" sz="1400" b="1" kern="0" dirty="0">
                <a:effectLst/>
                <a:latin typeface="Arial "/>
                <a:ea typeface="Trebuchet MS" panose="020B0603020202020204" pitchFamily="34" charset="0"/>
                <a:cs typeface="Times New Roman" panose="02020603050405020304" pitchFamily="18" charset="0"/>
              </a:rPr>
              <a:t>32%</a:t>
            </a:r>
            <a:r>
              <a:rPr lang="uk-UA" sz="1400" kern="0" dirty="0">
                <a:effectLst/>
                <a:latin typeface="Arial "/>
                <a:ea typeface="Trebuchet MS" panose="020B0603020202020204" pitchFamily="34" charset="0"/>
                <a:cs typeface="Times New Roman" panose="02020603050405020304" pitchFamily="18" charset="0"/>
              </a:rPr>
              <a:t> відмітили покращення доступу до ресурсів та послуг;</a:t>
            </a:r>
            <a:endParaRPr lang="uk-UA" sz="1400" kern="100" dirty="0">
              <a:latin typeface="Arial "/>
              <a:ea typeface="Trebuchet MS" panose="020B060302020202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uk-UA" sz="1400" b="1" kern="0" dirty="0">
                <a:effectLst/>
                <a:latin typeface="Arial "/>
                <a:ea typeface="Trebuchet MS" panose="020B0603020202020204" pitchFamily="34" charset="0"/>
                <a:cs typeface="Times New Roman" panose="02020603050405020304" pitchFamily="18" charset="0"/>
              </a:rPr>
              <a:t>24%</a:t>
            </a:r>
            <a:r>
              <a:rPr lang="uk-UA" sz="1400" kern="0" dirty="0">
                <a:effectLst/>
                <a:latin typeface="Arial "/>
                <a:ea typeface="Trebuchet MS" panose="020B0603020202020204" pitchFamily="34" charset="0"/>
                <a:cs typeface="Times New Roman" panose="02020603050405020304" pitchFamily="18" charset="0"/>
              </a:rPr>
              <a:t> покращили стосунки з оточенням;</a:t>
            </a:r>
            <a:endParaRPr lang="uk-UA" sz="1400" kern="100" dirty="0">
              <a:latin typeface="Arial "/>
              <a:ea typeface="Trebuchet MS" panose="020B060302020202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uk-UA" sz="1400" b="1" kern="0" dirty="0">
                <a:effectLst/>
                <a:latin typeface="Arial "/>
                <a:ea typeface="Trebuchet MS" panose="020B0603020202020204" pitchFamily="34" charset="0"/>
                <a:cs typeface="Times New Roman" panose="02020603050405020304" pitchFamily="18" charset="0"/>
              </a:rPr>
              <a:t>22%</a:t>
            </a:r>
            <a:r>
              <a:rPr lang="uk-UA" sz="1400" kern="0" dirty="0">
                <a:effectLst/>
                <a:latin typeface="Arial "/>
                <a:ea typeface="Trebuchet MS" panose="020B0603020202020204" pitchFamily="34" charset="0"/>
                <a:cs typeface="Times New Roman" panose="02020603050405020304" pitchFamily="18" charset="0"/>
              </a:rPr>
              <a:t> зазначили, що у них з’явилися нові можливості для розвитку;</a:t>
            </a:r>
            <a:endParaRPr lang="uk-UA" sz="1400" kern="100" dirty="0">
              <a:latin typeface="Arial "/>
              <a:ea typeface="Trebuchet MS" panose="020B060302020202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uk-UA" sz="1400" b="1" kern="0" dirty="0">
                <a:effectLst/>
                <a:latin typeface="Arial "/>
                <a:ea typeface="Trebuchet MS" panose="020B0603020202020204" pitchFamily="34" charset="0"/>
                <a:cs typeface="Times New Roman" panose="02020603050405020304" pitchFamily="18" charset="0"/>
              </a:rPr>
              <a:t>22%</a:t>
            </a:r>
            <a:r>
              <a:rPr lang="uk-UA" sz="1400" kern="0" dirty="0">
                <a:effectLst/>
                <a:latin typeface="Arial "/>
                <a:ea typeface="Trebuchet MS" panose="020B0603020202020204" pitchFamily="34" charset="0"/>
                <a:cs typeface="Times New Roman" panose="02020603050405020304" pitchFamily="18" charset="0"/>
              </a:rPr>
              <a:t> почали брати участь у громадських заходах</a:t>
            </a:r>
            <a:r>
              <a:rPr lang="uk-UA" sz="1200" kern="0" dirty="0">
                <a:effectLst/>
                <a:latin typeface="Arial "/>
                <a:ea typeface="Trebuchet MS" panose="020B0603020202020204" pitchFamily="34" charset="0"/>
                <a:cs typeface="Times New Roman" panose="02020603050405020304" pitchFamily="18" charset="0"/>
              </a:rPr>
              <a:t>.</a:t>
            </a:r>
            <a:endParaRPr lang="uk-UA" sz="1200" kern="100" dirty="0">
              <a:effectLst/>
              <a:latin typeface="Arial "/>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endParaRPr lang="uk-U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1442C293-BFDC-172B-0670-231E1D38B329}"/>
              </a:ext>
            </a:extLst>
          </p:cNvPr>
          <p:cNvSpPr txBox="1"/>
          <p:nvPr/>
        </p:nvSpPr>
        <p:spPr>
          <a:xfrm>
            <a:off x="5248275" y="3024898"/>
            <a:ext cx="6472702" cy="2930482"/>
          </a:xfrm>
          <a:prstGeom prst="rect">
            <a:avLst/>
          </a:prstGeom>
          <a:noFill/>
        </p:spPr>
        <p:txBody>
          <a:bodyPr wrap="square">
            <a:spAutoFit/>
          </a:bodyPr>
          <a:lstStyle/>
          <a:p>
            <a:pPr marL="457200">
              <a:lnSpc>
                <a:spcPct val="115000"/>
              </a:lnSpc>
              <a:spcAft>
                <a:spcPts val="800"/>
              </a:spcAft>
            </a:pPr>
            <a:r>
              <a:rPr lang="uk-UA" sz="1200" i="1" kern="100" dirty="0">
                <a:effectLst/>
                <a:latin typeface="Arial "/>
                <a:ea typeface="Aptos" panose="020B0004020202020204" pitchFamily="34" charset="0"/>
                <a:cs typeface="Times New Roman" panose="02020603050405020304" pitchFamily="18" charset="0"/>
              </a:rPr>
              <a:t>«Ми точно змінюємо ставлення до того, що вони не покинуті, вони не одні, особливо люди з ключових груп. Наскільки вони дякують за те, що ми є, за те, що ми не маємо до них відкоригованого якогось ставлення, за те, що ми їх не оцінюємо, за те, що ми відкриті до них» (Ж., Полтава)</a:t>
            </a:r>
          </a:p>
          <a:p>
            <a:pPr marL="457200">
              <a:lnSpc>
                <a:spcPct val="115000"/>
              </a:lnSpc>
              <a:spcAft>
                <a:spcPts val="800"/>
              </a:spcAft>
            </a:pPr>
            <a:endParaRPr lang="uk-UA" sz="1200" i="1" kern="100" dirty="0">
              <a:effectLst/>
              <a:latin typeface="Arial "/>
              <a:ea typeface="Aptos" panose="020B0004020202020204" pitchFamily="34" charset="0"/>
              <a:cs typeface="Times New Roman" panose="02020603050405020304" pitchFamily="18" charset="0"/>
            </a:endParaRPr>
          </a:p>
          <a:p>
            <a:pPr marL="457200">
              <a:lnSpc>
                <a:spcPct val="115000"/>
              </a:lnSpc>
            </a:pPr>
            <a:r>
              <a:rPr lang="uk-UA" sz="1200" kern="100" dirty="0">
                <a:effectLst/>
                <a:latin typeface="Arial "/>
                <a:ea typeface="Aptos" panose="020B0004020202020204" pitchFamily="34" charset="0"/>
                <a:cs typeface="Times New Roman" panose="02020603050405020304" pitchFamily="18" charset="0"/>
              </a:rPr>
              <a:t>«</a:t>
            </a:r>
            <a:r>
              <a:rPr lang="uk-UA" sz="1200" i="1" kern="100" dirty="0">
                <a:effectLst/>
                <a:latin typeface="Arial "/>
                <a:ea typeface="Aptos" panose="020B0004020202020204" pitchFamily="34" charset="0"/>
                <a:cs typeface="Times New Roman" panose="02020603050405020304" pitchFamily="18" charset="0"/>
              </a:rPr>
              <a:t>Звичайно, змінює життя, тому що людина, яка отримала допомогу, вона може потім кошти, що в неї є зекономити та витратити на щось інше» (Ж., Полтава)</a:t>
            </a:r>
          </a:p>
          <a:p>
            <a:pPr marL="457200">
              <a:lnSpc>
                <a:spcPct val="115000"/>
              </a:lnSpc>
            </a:pPr>
            <a:endParaRPr lang="uk-UA" sz="1200" i="1" kern="100" dirty="0">
              <a:effectLst/>
              <a:latin typeface="Arial "/>
              <a:ea typeface="Aptos" panose="020B0004020202020204" pitchFamily="34" charset="0"/>
              <a:cs typeface="Times New Roman" panose="02020603050405020304" pitchFamily="18" charset="0"/>
            </a:endParaRPr>
          </a:p>
          <a:p>
            <a:pPr marL="457200">
              <a:lnSpc>
                <a:spcPct val="115000"/>
              </a:lnSpc>
              <a:spcAft>
                <a:spcPts val="800"/>
              </a:spcAft>
            </a:pPr>
            <a:r>
              <a:rPr lang="uk-UA" sz="1200" i="1" kern="100" dirty="0">
                <a:effectLst/>
                <a:latin typeface="Arial "/>
                <a:ea typeface="Aptos" panose="020B0004020202020204" pitchFamily="34" charset="0"/>
                <a:cs typeface="Times New Roman" panose="02020603050405020304" pitchFamily="18" charset="0"/>
              </a:rPr>
              <a:t>«Багато людей, багато хто через нас поїхав за кордон, багато хто влаштував своє життя, багато хто одружився, багато хто в системі працює» (Ч., Львів)</a:t>
            </a:r>
          </a:p>
          <a:p>
            <a:pPr marL="457200">
              <a:lnSpc>
                <a:spcPct val="115000"/>
              </a:lnSpc>
              <a:spcAft>
                <a:spcPts val="800"/>
              </a:spcAft>
            </a:pPr>
            <a:endParaRPr lang="uk-UA" sz="1200" kern="100" dirty="0">
              <a:effectLst/>
              <a:latin typeface="Arial "/>
              <a:ea typeface="Aptos" panose="020B0004020202020204" pitchFamily="34" charset="0"/>
              <a:cs typeface="Times New Roman" panose="02020603050405020304" pitchFamily="18" charset="0"/>
            </a:endParaRPr>
          </a:p>
        </p:txBody>
      </p:sp>
      <p:sp>
        <p:nvSpPr>
          <p:cNvPr id="38" name="Бульбашка прямої мови: прямокутна з округленими кутами 37">
            <a:extLst>
              <a:ext uri="{FF2B5EF4-FFF2-40B4-BE49-F238E27FC236}">
                <a16:creationId xmlns:a16="http://schemas.microsoft.com/office/drawing/2014/main" id="{5AA4FF2E-F82B-975A-80AB-E6083A27C03F}"/>
              </a:ext>
            </a:extLst>
          </p:cNvPr>
          <p:cNvSpPr/>
          <p:nvPr/>
        </p:nvSpPr>
        <p:spPr>
          <a:xfrm flipH="1">
            <a:off x="5341850" y="3130436"/>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Бульбашка прямої мови: прямокутна з округленими кутами 40">
            <a:extLst>
              <a:ext uri="{FF2B5EF4-FFF2-40B4-BE49-F238E27FC236}">
                <a16:creationId xmlns:a16="http://schemas.microsoft.com/office/drawing/2014/main" id="{D11234A8-CD37-4E4A-A9E3-939F990747A8}"/>
              </a:ext>
            </a:extLst>
          </p:cNvPr>
          <p:cNvSpPr/>
          <p:nvPr/>
        </p:nvSpPr>
        <p:spPr>
          <a:xfrm flipH="1">
            <a:off x="5341850" y="4334414"/>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Бульбашка прямої мови: прямокутна з округленими кутами 2">
            <a:extLst>
              <a:ext uri="{FF2B5EF4-FFF2-40B4-BE49-F238E27FC236}">
                <a16:creationId xmlns:a16="http://schemas.microsoft.com/office/drawing/2014/main" id="{7D77F4B4-1507-4CE6-DE32-39F76E32C645}"/>
              </a:ext>
            </a:extLst>
          </p:cNvPr>
          <p:cNvSpPr/>
          <p:nvPr/>
        </p:nvSpPr>
        <p:spPr>
          <a:xfrm flipH="1">
            <a:off x="5341850" y="5197083"/>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extBox 1">
            <a:extLst>
              <a:ext uri="{FF2B5EF4-FFF2-40B4-BE49-F238E27FC236}">
                <a16:creationId xmlns:a16="http://schemas.microsoft.com/office/drawing/2014/main" id="{32E24BB7-04F0-D392-358E-51B792F69361}"/>
              </a:ext>
            </a:extLst>
          </p:cNvPr>
          <p:cNvSpPr txBox="1"/>
          <p:nvPr/>
        </p:nvSpPr>
        <p:spPr>
          <a:xfrm>
            <a:off x="5845272" y="2580339"/>
            <a:ext cx="3649709"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Цитати ГО/ініціативних груп:</a:t>
            </a:r>
          </a:p>
        </p:txBody>
      </p:sp>
    </p:spTree>
    <p:extLst>
      <p:ext uri="{BB962C8B-B14F-4D97-AF65-F5344CB8AC3E}">
        <p14:creationId xmlns:p14="http://schemas.microsoft.com/office/powerpoint/2010/main" val="3825642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0338F-DA13-5FC0-BBB3-FC450BF9C412}"/>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234EF5E6-BF90-AA92-E848-72420A085D77}"/>
              </a:ext>
            </a:extLst>
          </p:cNvPr>
          <p:cNvSpPr/>
          <p:nvPr/>
        </p:nvSpPr>
        <p:spPr>
          <a:xfrm>
            <a:off x="385296" y="1537122"/>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кутник 4">
            <a:extLst>
              <a:ext uri="{FF2B5EF4-FFF2-40B4-BE49-F238E27FC236}">
                <a16:creationId xmlns:a16="http://schemas.microsoft.com/office/drawing/2014/main" id="{8D5CB0E5-5967-2A22-FA20-08A7D1EA0B68}"/>
              </a:ext>
            </a:extLst>
          </p:cNvPr>
          <p:cNvSpPr/>
          <p:nvPr/>
        </p:nvSpPr>
        <p:spPr>
          <a:xfrm>
            <a:off x="405115" y="1539087"/>
            <a:ext cx="11158812" cy="909334"/>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329DB9CA-EB5A-5585-8855-22350A4D83B4}"/>
              </a:ext>
            </a:extLst>
          </p:cNvPr>
          <p:cNvSpPr txBox="1"/>
          <p:nvPr/>
        </p:nvSpPr>
        <p:spPr>
          <a:xfrm>
            <a:off x="1496291" y="1537122"/>
            <a:ext cx="10067636" cy="767133"/>
          </a:xfrm>
          <a:prstGeom prst="rect">
            <a:avLst/>
          </a:prstGeom>
          <a:solidFill>
            <a:srgbClr val="F6F6F6"/>
          </a:solidFill>
        </p:spPr>
        <p:txBody>
          <a:bodyPr wrap="square">
            <a:spAutoFit/>
          </a:bodyPr>
          <a:lstStyle/>
          <a:p>
            <a:pPr algn="just">
              <a:lnSpc>
                <a:spcPct val="107000"/>
              </a:lnSpc>
              <a:spcAft>
                <a:spcPts val="800"/>
              </a:spcAft>
            </a:pPr>
            <a:r>
              <a:rPr lang="uk-UA" sz="1400" dirty="0">
                <a:effectLst/>
                <a:latin typeface="Arial" panose="020B0604020202020204" pitchFamily="34" charset="0"/>
                <a:ea typeface="Calibri" panose="020F0502020204030204" pitchFamily="34" charset="0"/>
              </a:rPr>
              <a:t>Щодо покращення власної діяльності під час реалізації міні-</a:t>
            </a:r>
            <a:r>
              <a:rPr lang="uk-UA" sz="1400" dirty="0" err="1">
                <a:effectLst/>
                <a:latin typeface="Arial" panose="020B0604020202020204" pitchFamily="34" charset="0"/>
                <a:ea typeface="Calibri" panose="020F0502020204030204" pitchFamily="34" charset="0"/>
              </a:rPr>
              <a:t>проєктів</a:t>
            </a:r>
            <a:r>
              <a:rPr lang="uk-UA" sz="1400" dirty="0">
                <a:effectLst/>
                <a:latin typeface="Arial" panose="020B0604020202020204" pitchFamily="34" charset="0"/>
                <a:ea typeface="Calibri" panose="020F0502020204030204" pitchFamily="34" charset="0"/>
              </a:rPr>
              <a:t>, то представники ініціативних груп, в цілому, зазначили, що їх діяльність була ефективною і такою, що не потребує кардинальних змін. Проте, є потреба підтримати тих людей, які працюють з </a:t>
            </a:r>
            <a:r>
              <a:rPr lang="uk-UA" sz="1400" dirty="0" err="1">
                <a:effectLst/>
                <a:latin typeface="Arial" panose="020B0604020202020204" pitchFamily="34" charset="0"/>
                <a:ea typeface="Calibri" panose="020F0502020204030204" pitchFamily="34" charset="0"/>
              </a:rPr>
              <a:t>бенефіціарами</a:t>
            </a:r>
            <a:r>
              <a:rPr lang="uk-UA" sz="1400" dirty="0">
                <a:effectLst/>
                <a:latin typeface="Arial" panose="020B0604020202020204" pitchFamily="34" charset="0"/>
                <a:ea typeface="Calibri" panose="020F0502020204030204" pitchFamily="34" charset="0"/>
              </a:rPr>
              <a:t>. </a:t>
            </a:r>
            <a:endParaRPr lang="uk-UA" sz="1200" kern="100" dirty="0">
              <a:effectLst/>
              <a:latin typeface="Arial "/>
              <a:ea typeface="Calibri" panose="020F050202020403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965ADA99-D6E0-FD1A-D919-573805AB01D8}"/>
              </a:ext>
            </a:extLst>
          </p:cNvPr>
          <p:cNvSpPr/>
          <p:nvPr/>
        </p:nvSpPr>
        <p:spPr>
          <a:xfrm>
            <a:off x="584992" y="1537122"/>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кутник 11">
            <a:extLst>
              <a:ext uri="{FF2B5EF4-FFF2-40B4-BE49-F238E27FC236}">
                <a16:creationId xmlns:a16="http://schemas.microsoft.com/office/drawing/2014/main" id="{70B489D3-58BB-A7E9-90F2-E4305EDCF128}"/>
              </a:ext>
            </a:extLst>
          </p:cNvPr>
          <p:cNvSpPr/>
          <p:nvPr/>
        </p:nvSpPr>
        <p:spPr>
          <a:xfrm>
            <a:off x="0" y="72542"/>
            <a:ext cx="11454165"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72F049BD-93C7-1D79-4361-6FA32F5073F2}"/>
              </a:ext>
            </a:extLst>
          </p:cNvPr>
          <p:cNvSpPr txBox="1"/>
          <p:nvPr/>
        </p:nvSpPr>
        <p:spPr>
          <a:xfrm>
            <a:off x="576000" y="360000"/>
            <a:ext cx="11265252" cy="1752146"/>
          </a:xfrm>
          <a:prstGeom prst="rect">
            <a:avLst/>
          </a:prstGeom>
          <a:noFill/>
        </p:spPr>
        <p:txBody>
          <a:bodyPr wrap="square">
            <a:spAutoFit/>
          </a:bodyPr>
          <a:lstStyle/>
          <a:p>
            <a:pPr>
              <a:lnSpc>
                <a:spcPct val="107000"/>
              </a:lnSpc>
              <a:spcAft>
                <a:spcPts val="800"/>
              </a:spcAft>
            </a:pPr>
            <a:r>
              <a:rPr lang="uk-UA" sz="3200" b="1" dirty="0">
                <a:latin typeface="Arial Black" panose="020B0A04020102020204" pitchFamily="34" charset="0"/>
                <a:ea typeface="Calibri" panose="020F0502020204030204" pitchFamily="34" charset="0"/>
              </a:rPr>
              <a:t>Оцінка е</a:t>
            </a:r>
            <a:r>
              <a:rPr lang="uk-UA" sz="3200" b="1" dirty="0">
                <a:effectLst/>
                <a:latin typeface="Arial Black" panose="020B0A04020102020204" pitchFamily="34" charset="0"/>
                <a:ea typeface="Calibri" panose="020F0502020204030204" pitchFamily="34" charset="0"/>
              </a:rPr>
              <a:t>фективності діяльності ГО/ініціативних груп</a:t>
            </a:r>
          </a:p>
          <a:p>
            <a:pPr algn="just">
              <a:lnSpc>
                <a:spcPct val="107000"/>
              </a:lnSpc>
              <a:spcAft>
                <a:spcPts val="800"/>
              </a:spcAft>
            </a:pPr>
            <a:endParaRPr lang="uk-UA" sz="3200" dirty="0">
              <a:latin typeface="Arial Black" panose="020B0A04020102020204" pitchFamily="34" charset="0"/>
            </a:endParaRPr>
          </a:p>
        </p:txBody>
      </p:sp>
      <p:sp>
        <p:nvSpPr>
          <p:cNvPr id="19" name="TextBox 18">
            <a:extLst>
              <a:ext uri="{FF2B5EF4-FFF2-40B4-BE49-F238E27FC236}">
                <a16:creationId xmlns:a16="http://schemas.microsoft.com/office/drawing/2014/main" id="{A846ED09-AEE9-ED00-EF13-A5BDA4DA47E9}"/>
              </a:ext>
            </a:extLst>
          </p:cNvPr>
          <p:cNvSpPr txBox="1"/>
          <p:nvPr/>
        </p:nvSpPr>
        <p:spPr>
          <a:xfrm>
            <a:off x="649869" y="2448421"/>
            <a:ext cx="4440662" cy="3670492"/>
          </a:xfrm>
          <a:prstGeom prst="rect">
            <a:avLst/>
          </a:prstGeom>
          <a:noFill/>
        </p:spPr>
        <p:txBody>
          <a:bodyPr wrap="square">
            <a:spAutoFit/>
          </a:bodyPr>
          <a:lstStyle/>
          <a:p>
            <a:pPr lvl="0" algn="just">
              <a:lnSpc>
                <a:spcPct val="107000"/>
              </a:lnSpc>
              <a:spcAft>
                <a:spcPts val="800"/>
              </a:spcAft>
            </a:pPr>
            <a:r>
              <a:rPr lang="uk-UA" sz="11500" b="1" kern="100" dirty="0">
                <a:solidFill>
                  <a:srgbClr val="60A500"/>
                </a:solidFill>
                <a:effectLst/>
                <a:latin typeface="Arial Black" panose="020B0A04020102020204" pitchFamily="34" charset="0"/>
                <a:ea typeface="Calibri" panose="020F0502020204030204" pitchFamily="34" charset="0"/>
                <a:cs typeface="Times New Roman" panose="02020603050405020304" pitchFamily="18" charset="0"/>
              </a:rPr>
              <a:t>80%</a:t>
            </a:r>
            <a:endParaRPr lang="uk-UA" sz="11500" b="1" kern="100" dirty="0">
              <a:solidFill>
                <a:srgbClr val="60A500"/>
              </a:solidFill>
              <a:latin typeface="Arial Black" panose="020B0A040201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uk-UA" sz="1600" kern="100" dirty="0">
                <a:effectLst/>
                <a:latin typeface="Arial "/>
                <a:ea typeface="Calibri" panose="020F0502020204030204" pitchFamily="34" charset="0"/>
                <a:cs typeface="Times New Roman" panose="02020603050405020304" pitchFamily="18" charset="0"/>
              </a:rPr>
              <a:t>бенефіціарів зазначили, що </a:t>
            </a:r>
            <a:r>
              <a:rPr lang="uk-UA" sz="1600" kern="100" dirty="0" err="1">
                <a:effectLst/>
                <a:latin typeface="Arial "/>
                <a:ea typeface="Calibri" panose="020F0502020204030204" pitchFamily="34" charset="0"/>
                <a:cs typeface="Times New Roman" panose="02020603050405020304" pitchFamily="18" charset="0"/>
              </a:rPr>
              <a:t>проєкт</a:t>
            </a:r>
            <a:r>
              <a:rPr lang="uk-UA" sz="1600" kern="100" dirty="0">
                <a:effectLst/>
                <a:latin typeface="Arial "/>
                <a:ea typeface="Calibri" panose="020F0502020204030204" pitchFamily="34" charset="0"/>
                <a:cs typeface="Times New Roman" panose="02020603050405020304" pitchFamily="18" charset="0"/>
              </a:rPr>
              <a:t> дав їм можливість отримати необхідну допомогу</a:t>
            </a:r>
          </a:p>
          <a:p>
            <a:pPr lvl="0" algn="just">
              <a:lnSpc>
                <a:spcPct val="107000"/>
              </a:lnSpc>
              <a:spcAft>
                <a:spcPts val="800"/>
              </a:spcAft>
            </a:pPr>
            <a:endParaRPr lang="uk-UA" sz="1600" kern="100" dirty="0">
              <a:latin typeface="Arial "/>
              <a:ea typeface="Calibri" panose="020F0502020204030204" pitchFamily="34" charset="0"/>
              <a:cs typeface="Times New Roman" panose="02020603050405020304" pitchFamily="18" charset="0"/>
            </a:endParaRPr>
          </a:p>
          <a:p>
            <a:pPr lvl="0" algn="just">
              <a:lnSpc>
                <a:spcPct val="107000"/>
              </a:lnSpc>
              <a:spcAft>
                <a:spcPts val="800"/>
              </a:spcAft>
            </a:pPr>
            <a:endParaRPr lang="uk-UA" sz="1600" kern="100" dirty="0">
              <a:effectLst/>
              <a:latin typeface="Arial "/>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endParaRPr lang="uk-U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178DCC1F-113E-2B8D-33CE-66EA6EA16562}"/>
              </a:ext>
            </a:extLst>
          </p:cNvPr>
          <p:cNvSpPr txBox="1"/>
          <p:nvPr/>
        </p:nvSpPr>
        <p:spPr>
          <a:xfrm>
            <a:off x="5333306" y="3000486"/>
            <a:ext cx="6472702" cy="2410340"/>
          </a:xfrm>
          <a:prstGeom prst="rect">
            <a:avLst/>
          </a:prstGeom>
          <a:noFill/>
        </p:spPr>
        <p:txBody>
          <a:bodyPr wrap="square">
            <a:spAutoFit/>
          </a:bodyPr>
          <a:lstStyle/>
          <a:p>
            <a:pPr marL="457200" indent="438150">
              <a:lnSpc>
                <a:spcPct val="115000"/>
              </a:lnSpc>
            </a:pPr>
            <a:r>
              <a:rPr lang="uk-UA" sz="1200" i="1" kern="100" dirty="0">
                <a:effectLst/>
                <a:latin typeface="Arial "/>
                <a:ea typeface="Aptos" panose="020B0004020202020204" pitchFamily="34" charset="0"/>
                <a:cs typeface="Times New Roman" panose="02020603050405020304" pitchFamily="18" charset="0"/>
              </a:rPr>
              <a:t>«Це працює. Це працює абсолютно. І нас ще був один </a:t>
            </a:r>
            <a:r>
              <a:rPr lang="uk-UA" sz="1200" i="1" kern="100" dirty="0" err="1">
                <a:effectLst/>
                <a:latin typeface="Arial "/>
                <a:ea typeface="Aptos" panose="020B0004020202020204" pitchFamily="34" charset="0"/>
                <a:cs typeface="Times New Roman" panose="02020603050405020304" pitchFamily="18" charset="0"/>
              </a:rPr>
              <a:t>проєкт</a:t>
            </a:r>
            <a:r>
              <a:rPr lang="uk-UA" sz="1200" i="1" kern="100" dirty="0">
                <a:effectLst/>
                <a:latin typeface="Arial "/>
                <a:ea typeface="Aptos" panose="020B0004020202020204" pitchFamily="34" charset="0"/>
                <a:cs typeface="Times New Roman" panose="02020603050405020304" pitchFamily="18" charset="0"/>
              </a:rPr>
              <a:t>, ми там теж в іншому місці компактного проживання теж там роздавали. То це абсолютно робоча історія…» (Ж., Полтава)</a:t>
            </a:r>
          </a:p>
          <a:p>
            <a:pPr marL="457200" indent="438150">
              <a:lnSpc>
                <a:spcPct val="115000"/>
              </a:lnSpc>
            </a:pPr>
            <a:endParaRPr lang="uk-UA" sz="1200" i="1" kern="100" dirty="0">
              <a:effectLst/>
              <a:latin typeface="Arial "/>
              <a:ea typeface="Aptos" panose="020B0004020202020204" pitchFamily="34" charset="0"/>
              <a:cs typeface="Times New Roman" panose="02020603050405020304" pitchFamily="18" charset="0"/>
            </a:endParaRPr>
          </a:p>
          <a:p>
            <a:pPr marL="457200" indent="438150">
              <a:lnSpc>
                <a:spcPct val="115000"/>
              </a:lnSpc>
            </a:pPr>
            <a:r>
              <a:rPr lang="uk-UA" sz="1200" i="1" kern="100" dirty="0">
                <a:effectLst/>
                <a:latin typeface="Arial "/>
                <a:ea typeface="Aptos" panose="020B0004020202020204" pitchFamily="34" charset="0"/>
                <a:cs typeface="Times New Roman" panose="02020603050405020304" pitchFamily="18" charset="0"/>
              </a:rPr>
              <a:t>«Я просто звалилася з ніг. Тому я хотіла, щоб </a:t>
            </a:r>
            <a:r>
              <a:rPr lang="uk-UA" sz="1200" i="1" kern="100" dirty="0" err="1">
                <a:effectLst/>
                <a:latin typeface="Arial "/>
                <a:ea typeface="Aptos" panose="020B0004020202020204" pitchFamily="34" charset="0"/>
                <a:cs typeface="Times New Roman" panose="02020603050405020304" pitchFamily="18" charset="0"/>
              </a:rPr>
              <a:t>проєкти</a:t>
            </a:r>
            <a:r>
              <a:rPr lang="uk-UA" sz="1200" i="1" kern="100" dirty="0">
                <a:effectLst/>
                <a:latin typeface="Arial "/>
                <a:ea typeface="Aptos" panose="020B0004020202020204" pitchFamily="34" charset="0"/>
                <a:cs typeface="Times New Roman" panose="02020603050405020304" pitchFamily="18" charset="0"/>
              </a:rPr>
              <a:t> були більш довшими і фінансування трошки було. Щоб люди отримували гідну заробітну плату за свою діяльність» (Ж., Одеса)</a:t>
            </a:r>
          </a:p>
          <a:p>
            <a:pPr marL="457200" indent="438150">
              <a:lnSpc>
                <a:spcPct val="115000"/>
              </a:lnSpc>
            </a:pPr>
            <a:endParaRPr lang="uk-UA" sz="1200" i="1" kern="100" dirty="0">
              <a:effectLst/>
              <a:latin typeface="Arial "/>
              <a:ea typeface="Aptos" panose="020B0004020202020204" pitchFamily="34" charset="0"/>
              <a:cs typeface="Times New Roman" panose="02020603050405020304" pitchFamily="18" charset="0"/>
            </a:endParaRPr>
          </a:p>
          <a:p>
            <a:pPr marL="457200" indent="438150">
              <a:lnSpc>
                <a:spcPct val="115000"/>
              </a:lnSpc>
              <a:spcAft>
                <a:spcPts val="800"/>
              </a:spcAft>
            </a:pPr>
            <a:r>
              <a:rPr lang="uk-UA" sz="1200" i="1" kern="100" dirty="0">
                <a:effectLst/>
                <a:latin typeface="Arial "/>
                <a:ea typeface="Aptos" panose="020B0004020202020204" pitchFamily="34" charset="0"/>
                <a:cs typeface="Times New Roman" panose="02020603050405020304" pitchFamily="18" charset="0"/>
              </a:rPr>
              <a:t>«І от для мене було би добре, щоб, можливо, навіть міні-грант або ще щось було направлено не тільки на підтримку </a:t>
            </a:r>
            <a:r>
              <a:rPr lang="uk-UA" sz="1200" i="1" kern="100" dirty="0" err="1">
                <a:effectLst/>
                <a:latin typeface="Arial "/>
                <a:ea typeface="Aptos" panose="020B0004020202020204" pitchFamily="34" charset="0"/>
                <a:cs typeface="Times New Roman" panose="02020603050405020304" pitchFamily="18" charset="0"/>
              </a:rPr>
              <a:t>бенефіціарів</a:t>
            </a:r>
            <a:r>
              <a:rPr lang="uk-UA" sz="1200" i="1" kern="100" dirty="0">
                <a:effectLst/>
                <a:latin typeface="Arial "/>
                <a:ea typeface="Aptos" panose="020B0004020202020204" pitchFamily="34" charset="0"/>
                <a:cs typeface="Times New Roman" panose="02020603050405020304" pitchFamily="18" charset="0"/>
              </a:rPr>
              <a:t>, а, можливо, і трошки підтримку тих людей, які працюють з цими </a:t>
            </a:r>
            <a:r>
              <a:rPr lang="uk-UA" sz="1200" i="1" kern="100" dirty="0" err="1">
                <a:effectLst/>
                <a:latin typeface="Arial "/>
                <a:ea typeface="Aptos" panose="020B0004020202020204" pitchFamily="34" charset="0"/>
                <a:cs typeface="Times New Roman" panose="02020603050405020304" pitchFamily="18" charset="0"/>
              </a:rPr>
              <a:t>бенефіціарами</a:t>
            </a:r>
            <a:r>
              <a:rPr lang="uk-UA" sz="1200" i="1" kern="100" dirty="0">
                <a:effectLst/>
                <a:latin typeface="Arial "/>
                <a:ea typeface="Aptos" panose="020B0004020202020204" pitchFamily="34" charset="0"/>
                <a:cs typeface="Times New Roman" panose="02020603050405020304" pitchFamily="18" charset="0"/>
              </a:rPr>
              <a:t>» (Ч., Одеса)</a:t>
            </a:r>
          </a:p>
        </p:txBody>
      </p:sp>
      <p:sp>
        <p:nvSpPr>
          <p:cNvPr id="38" name="Бульбашка прямої мови: прямокутна з округленими кутами 37">
            <a:extLst>
              <a:ext uri="{FF2B5EF4-FFF2-40B4-BE49-F238E27FC236}">
                <a16:creationId xmlns:a16="http://schemas.microsoft.com/office/drawing/2014/main" id="{3E381DA2-19A9-9C61-7314-C839CF9EE2D8}"/>
              </a:ext>
            </a:extLst>
          </p:cNvPr>
          <p:cNvSpPr/>
          <p:nvPr/>
        </p:nvSpPr>
        <p:spPr>
          <a:xfrm flipH="1">
            <a:off x="5333306" y="3013681"/>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Бульбашка прямої мови: прямокутна з округленими кутами 1">
            <a:extLst>
              <a:ext uri="{FF2B5EF4-FFF2-40B4-BE49-F238E27FC236}">
                <a16:creationId xmlns:a16="http://schemas.microsoft.com/office/drawing/2014/main" id="{996219F8-ABCF-B9D8-5BBD-7CB3655CA327}"/>
              </a:ext>
            </a:extLst>
          </p:cNvPr>
          <p:cNvSpPr/>
          <p:nvPr/>
        </p:nvSpPr>
        <p:spPr>
          <a:xfrm flipH="1">
            <a:off x="5333306" y="3983225"/>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Бульбашка прямої мови: прямокутна з округленими кутами 2">
            <a:extLst>
              <a:ext uri="{FF2B5EF4-FFF2-40B4-BE49-F238E27FC236}">
                <a16:creationId xmlns:a16="http://schemas.microsoft.com/office/drawing/2014/main" id="{9BC8B01E-0606-2885-19E8-E509F5932B27}"/>
              </a:ext>
            </a:extLst>
          </p:cNvPr>
          <p:cNvSpPr/>
          <p:nvPr/>
        </p:nvSpPr>
        <p:spPr>
          <a:xfrm flipH="1">
            <a:off x="5333306" y="4952768"/>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TextBox 3">
            <a:extLst>
              <a:ext uri="{FF2B5EF4-FFF2-40B4-BE49-F238E27FC236}">
                <a16:creationId xmlns:a16="http://schemas.microsoft.com/office/drawing/2014/main" id="{0E39ED51-3C04-1B71-272D-8624337B6DBE}"/>
              </a:ext>
            </a:extLst>
          </p:cNvPr>
          <p:cNvSpPr txBox="1"/>
          <p:nvPr/>
        </p:nvSpPr>
        <p:spPr>
          <a:xfrm>
            <a:off x="5845272" y="2580339"/>
            <a:ext cx="3649709"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Цитати ГО/ініціативних груп:</a:t>
            </a:r>
          </a:p>
        </p:txBody>
      </p:sp>
    </p:spTree>
    <p:extLst>
      <p:ext uri="{BB962C8B-B14F-4D97-AF65-F5344CB8AC3E}">
        <p14:creationId xmlns:p14="http://schemas.microsoft.com/office/powerpoint/2010/main" val="1889421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18412-A0C9-D292-0B3A-14FCD56A50A0}"/>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9DE8E7F5-000C-9E4F-CE7D-B742D131000E}"/>
              </a:ext>
            </a:extLst>
          </p:cNvPr>
          <p:cNvSpPr/>
          <p:nvPr/>
        </p:nvSpPr>
        <p:spPr>
          <a:xfrm>
            <a:off x="385296" y="1537122"/>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кутник 4">
            <a:extLst>
              <a:ext uri="{FF2B5EF4-FFF2-40B4-BE49-F238E27FC236}">
                <a16:creationId xmlns:a16="http://schemas.microsoft.com/office/drawing/2014/main" id="{B1BD8485-43CD-78C7-7DC3-3C3D525EFDB9}"/>
              </a:ext>
            </a:extLst>
          </p:cNvPr>
          <p:cNvSpPr/>
          <p:nvPr/>
        </p:nvSpPr>
        <p:spPr>
          <a:xfrm>
            <a:off x="405115" y="1539087"/>
            <a:ext cx="11401115" cy="995901"/>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A5D630B1-D3E3-5494-5D59-94C9D5FC888D}"/>
              </a:ext>
            </a:extLst>
          </p:cNvPr>
          <p:cNvSpPr txBox="1"/>
          <p:nvPr/>
        </p:nvSpPr>
        <p:spPr>
          <a:xfrm>
            <a:off x="1498674" y="1534726"/>
            <a:ext cx="10105951" cy="917687"/>
          </a:xfrm>
          <a:prstGeom prst="rect">
            <a:avLst/>
          </a:prstGeom>
          <a:solidFill>
            <a:srgbClr val="F6F6F6"/>
          </a:solidFill>
        </p:spPr>
        <p:txBody>
          <a:bodyPr wrap="square">
            <a:spAutoFit/>
          </a:bodyPr>
          <a:lstStyle/>
          <a:p>
            <a:pPr>
              <a:lnSpc>
                <a:spcPct val="115000"/>
              </a:lnSpc>
              <a:spcAft>
                <a:spcPts val="800"/>
              </a:spcAft>
            </a:pPr>
            <a:r>
              <a:rPr lang="uk-UA" sz="1600" kern="100" dirty="0">
                <a:effectLst/>
                <a:latin typeface="Arial "/>
                <a:ea typeface="Aptos" panose="020B0004020202020204" pitchFamily="34" charset="0"/>
                <a:cs typeface="Times New Roman" panose="02020603050405020304" pitchFamily="18" charset="0"/>
              </a:rPr>
              <a:t>У більшості випадків ініціативні спільноти активно отримували зворотній зв’язок від бенефіціарів і реагували на нього. Формати комунікації, такі як особисті звернення та участь в опитуваннях, сприяли ефективному взаєморозумінню між ініціативними групами та бенефіціарами.</a:t>
            </a:r>
          </a:p>
        </p:txBody>
      </p:sp>
      <p:sp>
        <p:nvSpPr>
          <p:cNvPr id="15" name="Прямокутник 14">
            <a:extLst>
              <a:ext uri="{FF2B5EF4-FFF2-40B4-BE49-F238E27FC236}">
                <a16:creationId xmlns:a16="http://schemas.microsoft.com/office/drawing/2014/main" id="{0ED7FFF1-71B1-5837-FD67-7EFFC8AF553B}"/>
              </a:ext>
            </a:extLst>
          </p:cNvPr>
          <p:cNvSpPr/>
          <p:nvPr/>
        </p:nvSpPr>
        <p:spPr>
          <a:xfrm>
            <a:off x="587375" y="1567726"/>
            <a:ext cx="911299" cy="995901"/>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кутник 11">
            <a:extLst>
              <a:ext uri="{FF2B5EF4-FFF2-40B4-BE49-F238E27FC236}">
                <a16:creationId xmlns:a16="http://schemas.microsoft.com/office/drawing/2014/main" id="{63E5BFA3-3FBE-1811-1EE6-B71495D79992}"/>
              </a:ext>
            </a:extLst>
          </p:cNvPr>
          <p:cNvSpPr/>
          <p:nvPr/>
        </p:nvSpPr>
        <p:spPr>
          <a:xfrm>
            <a:off x="352065" y="218602"/>
            <a:ext cx="11454165"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418A66D9-0760-A806-DB3F-EBB21FD704C3}"/>
              </a:ext>
            </a:extLst>
          </p:cNvPr>
          <p:cNvSpPr txBox="1"/>
          <p:nvPr/>
        </p:nvSpPr>
        <p:spPr>
          <a:xfrm>
            <a:off x="574683" y="376161"/>
            <a:ext cx="11265252" cy="595676"/>
          </a:xfrm>
          <a:prstGeom prst="rect">
            <a:avLst/>
          </a:prstGeom>
          <a:noFill/>
        </p:spPr>
        <p:txBody>
          <a:bodyPr wrap="square">
            <a:spAutoFit/>
          </a:bodyPr>
          <a:lstStyle/>
          <a:p>
            <a:pPr algn="just">
              <a:lnSpc>
                <a:spcPct val="107000"/>
              </a:lnSpc>
              <a:spcAft>
                <a:spcPts val="800"/>
              </a:spcAft>
            </a:pPr>
            <a:r>
              <a:rPr lang="uk-UA" sz="3200" dirty="0">
                <a:latin typeface="Arial Black" panose="020B0A04020102020204" pitchFamily="34" charset="0"/>
              </a:rPr>
              <a:t>Оцінка результатів міні-проєктів </a:t>
            </a:r>
          </a:p>
        </p:txBody>
      </p:sp>
      <p:sp>
        <p:nvSpPr>
          <p:cNvPr id="19" name="TextBox 18">
            <a:extLst>
              <a:ext uri="{FF2B5EF4-FFF2-40B4-BE49-F238E27FC236}">
                <a16:creationId xmlns:a16="http://schemas.microsoft.com/office/drawing/2014/main" id="{1F2E1D98-6A04-142A-F093-9DEAA0D793F6}"/>
              </a:ext>
            </a:extLst>
          </p:cNvPr>
          <p:cNvSpPr txBox="1"/>
          <p:nvPr/>
        </p:nvSpPr>
        <p:spPr>
          <a:xfrm>
            <a:off x="461209" y="2601112"/>
            <a:ext cx="4501053" cy="3061287"/>
          </a:xfrm>
          <a:prstGeom prst="rect">
            <a:avLst/>
          </a:prstGeom>
          <a:noFill/>
        </p:spPr>
        <p:txBody>
          <a:bodyPr wrap="square">
            <a:spAutoFit/>
          </a:bodyPr>
          <a:lstStyle/>
          <a:p>
            <a:pPr marL="457200">
              <a:lnSpc>
                <a:spcPct val="115000"/>
              </a:lnSpc>
              <a:spcAft>
                <a:spcPts val="800"/>
              </a:spcAft>
            </a:pPr>
            <a:r>
              <a:rPr lang="uk-UA" sz="11500" b="1" kern="100" dirty="0">
                <a:solidFill>
                  <a:srgbClr val="60A500"/>
                </a:solidFill>
                <a:latin typeface="Arial Black" panose="020B0A04020102020204" pitchFamily="34" charset="0"/>
                <a:ea typeface="Calibri" panose="020F0502020204030204" pitchFamily="34" charset="0"/>
                <a:cs typeface="Times New Roman" panose="02020603050405020304" pitchFamily="18" charset="0"/>
              </a:rPr>
              <a:t>9</a:t>
            </a:r>
            <a:r>
              <a:rPr lang="uk-UA" sz="11500" b="1" kern="100" dirty="0">
                <a:solidFill>
                  <a:srgbClr val="60A500"/>
                </a:solidFill>
                <a:effectLst/>
                <a:latin typeface="Arial Black" panose="020B0A04020102020204" pitchFamily="34" charset="0"/>
                <a:ea typeface="Calibri" panose="020F0502020204030204" pitchFamily="34" charset="0"/>
                <a:cs typeface="Times New Roman" panose="02020603050405020304" pitchFamily="18" charset="0"/>
              </a:rPr>
              <a:t>0%</a:t>
            </a:r>
          </a:p>
          <a:p>
            <a:pPr marL="457200">
              <a:lnSpc>
                <a:spcPct val="115000"/>
              </a:lnSpc>
              <a:spcAft>
                <a:spcPts val="800"/>
              </a:spcAft>
            </a:pPr>
            <a:r>
              <a:rPr lang="uk-UA" sz="1600" kern="100" dirty="0">
                <a:effectLst/>
                <a:latin typeface="Arial "/>
                <a:ea typeface="Aptos" panose="020B0004020202020204" pitchFamily="34" charset="0"/>
                <a:cs typeface="Times New Roman" panose="02020603050405020304" pitchFamily="18" charset="0"/>
              </a:rPr>
              <a:t>бенефіціарів відчували, що їх думка і потреби враховуються при надані послуг/допомогу</a:t>
            </a:r>
            <a:endParaRPr lang="uk-U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FD2B5FC6-C1E0-626E-76B6-11961F91C018}"/>
              </a:ext>
            </a:extLst>
          </p:cNvPr>
          <p:cNvSpPr txBox="1"/>
          <p:nvPr/>
        </p:nvSpPr>
        <p:spPr>
          <a:xfrm>
            <a:off x="5208604" y="3105395"/>
            <a:ext cx="6522187" cy="3574761"/>
          </a:xfrm>
          <a:prstGeom prst="rect">
            <a:avLst/>
          </a:prstGeom>
          <a:noFill/>
        </p:spPr>
        <p:txBody>
          <a:bodyPr wrap="square">
            <a:spAutoFit/>
          </a:bodyPr>
          <a:lstStyle/>
          <a:p>
            <a:pPr marL="457200" indent="438150">
              <a:lnSpc>
                <a:spcPct val="115000"/>
              </a:lnSpc>
            </a:pPr>
            <a:r>
              <a:rPr lang="uk-UA" sz="1200" i="1" kern="100" dirty="0">
                <a:effectLst/>
                <a:latin typeface="Arial "/>
                <a:ea typeface="Aptos" panose="020B0004020202020204" pitchFamily="34" charset="0"/>
                <a:cs typeface="Times New Roman" panose="02020603050405020304" pitchFamily="18" charset="0"/>
              </a:rPr>
              <a:t>         «Ми завжди питали, яку допомогу ви потребуєте і, звісно, розуміли, яку допомогу вже надають інші організації. Ми завжди питали, яку допомогу ви потребуєте і, звісно, розуміли, яку допомогу вже надають інші організації. Саме тому тут ми трошечки, ну навіть не трошечки, ми змогли зробити не дублювання допомоги» (Ж., Полтава).</a:t>
            </a:r>
            <a:endParaRPr lang="uk-UA" sz="1200" kern="100" dirty="0">
              <a:effectLst/>
              <a:latin typeface="Arial "/>
              <a:ea typeface="Aptos" panose="020B0004020202020204" pitchFamily="34" charset="0"/>
              <a:cs typeface="Times New Roman" panose="02020603050405020304" pitchFamily="18" charset="0"/>
            </a:endParaRPr>
          </a:p>
          <a:p>
            <a:pPr marL="457200" indent="438150">
              <a:lnSpc>
                <a:spcPct val="115000"/>
              </a:lnSpc>
            </a:pPr>
            <a:r>
              <a:rPr lang="uk-UA" sz="1200" kern="100" dirty="0">
                <a:effectLst/>
                <a:latin typeface="Arial "/>
                <a:ea typeface="Aptos" panose="020B0004020202020204" pitchFamily="34" charset="0"/>
                <a:cs typeface="Times New Roman" panose="02020603050405020304" pitchFamily="18" charset="0"/>
              </a:rPr>
              <a:t>«</a:t>
            </a:r>
            <a:r>
              <a:rPr lang="uk-UA" sz="1200" i="1" kern="100" dirty="0">
                <a:effectLst/>
                <a:latin typeface="Arial "/>
                <a:ea typeface="Aptos" panose="020B0004020202020204" pitchFamily="34" charset="0"/>
                <a:cs typeface="Times New Roman" panose="02020603050405020304" pitchFamily="18" charset="0"/>
              </a:rPr>
              <a:t>Нас є закриті телеграм-канали, які створені в межах одного з міні-</a:t>
            </a:r>
            <a:r>
              <a:rPr lang="uk-UA" sz="1200" i="1" kern="100" dirty="0" err="1">
                <a:effectLst/>
                <a:latin typeface="Arial "/>
                <a:ea typeface="Aptos" panose="020B0004020202020204" pitchFamily="34" charset="0"/>
                <a:cs typeface="Times New Roman" panose="02020603050405020304" pitchFamily="18" charset="0"/>
              </a:rPr>
              <a:t>проєктів</a:t>
            </a:r>
            <a:r>
              <a:rPr lang="uk-UA" sz="1200" i="1" kern="100" dirty="0">
                <a:effectLst/>
                <a:latin typeface="Arial "/>
                <a:ea typeface="Aptos" panose="020B0004020202020204" pitchFamily="34" charset="0"/>
                <a:cs typeface="Times New Roman" panose="02020603050405020304" pitchFamily="18" charset="0"/>
              </a:rPr>
              <a:t>. Закриті телеграм-канали, там де ми завжди робимо гугл-анкетування, що хочете, чого бачили…</a:t>
            </a:r>
            <a:r>
              <a:rPr lang="uk-UA" sz="1200" kern="100" dirty="0">
                <a:effectLst/>
                <a:latin typeface="Arial "/>
                <a:ea typeface="Aptos" panose="020B0004020202020204" pitchFamily="34" charset="0"/>
                <a:cs typeface="Times New Roman" panose="02020603050405020304" pitchFamily="18" charset="0"/>
              </a:rPr>
              <a:t>» (Ж., Харків).</a:t>
            </a:r>
          </a:p>
          <a:p>
            <a:pPr marL="457200" indent="438150">
              <a:lnSpc>
                <a:spcPct val="115000"/>
              </a:lnSpc>
            </a:pPr>
            <a:r>
              <a:rPr lang="uk-UA" sz="1200" i="1" kern="100" dirty="0">
                <a:effectLst/>
                <a:latin typeface="Arial "/>
                <a:ea typeface="Aptos" panose="020B0004020202020204" pitchFamily="34" charset="0"/>
                <a:cs typeface="Times New Roman" panose="02020603050405020304" pitchFamily="18" charset="0"/>
              </a:rPr>
              <a:t>          «Ми проводили спочатку фокус-групу, тому що ми не розуміли, що конкретно жінкам більше чого надають…. Ми зібрали жінок і виявили найбільші потреби. А потреби стосувалися того, що це вже був другий рік війни. І скринінг на депресію на той момент взагалі ніхто не проводив» (Ж., Одеса).</a:t>
            </a:r>
            <a:endParaRPr lang="uk-UA" sz="1200" kern="100" dirty="0">
              <a:effectLst/>
              <a:latin typeface="Arial "/>
              <a:ea typeface="Aptos" panose="020B0004020202020204" pitchFamily="34" charset="0"/>
              <a:cs typeface="Times New Roman" panose="02020603050405020304" pitchFamily="18" charset="0"/>
            </a:endParaRPr>
          </a:p>
          <a:p>
            <a:pPr marL="457200" indent="438150">
              <a:lnSpc>
                <a:spcPct val="115000"/>
              </a:lnSpc>
              <a:spcAft>
                <a:spcPts val="800"/>
              </a:spcAft>
            </a:pPr>
            <a:r>
              <a:rPr lang="uk-UA" sz="1200" i="1" kern="100" dirty="0">
                <a:effectLst/>
                <a:latin typeface="Arial "/>
                <a:ea typeface="Aptos" panose="020B0004020202020204" pitchFamily="34" charset="0"/>
                <a:cs typeface="Times New Roman" panose="02020603050405020304" pitchFamily="18" charset="0"/>
              </a:rPr>
              <a:t>          «Ми приходили, спілкувалися, я збирав наших </a:t>
            </a:r>
            <a:r>
              <a:rPr lang="uk-UA" sz="1200" i="1" kern="100" dirty="0" err="1">
                <a:effectLst/>
                <a:latin typeface="Arial "/>
                <a:ea typeface="Aptos" panose="020B0004020202020204" pitchFamily="34" charset="0"/>
                <a:cs typeface="Times New Roman" panose="02020603050405020304" pitchFamily="18" charset="0"/>
              </a:rPr>
              <a:t>бенефіціарів</a:t>
            </a:r>
            <a:r>
              <a:rPr lang="uk-UA" sz="1200" i="1" kern="100" dirty="0">
                <a:effectLst/>
                <a:latin typeface="Arial "/>
                <a:ea typeface="Aptos" panose="020B0004020202020204" pitchFamily="34" charset="0"/>
                <a:cs typeface="Times New Roman" panose="02020603050405020304" pitchFamily="18" charset="0"/>
              </a:rPr>
              <a:t>, жінок, і казали, що коли вони вже проживали, спитали, яка перша потреба, що їм необхідно, чого не вистачає» (Ч., Дніпро).</a:t>
            </a:r>
            <a:endParaRPr lang="uk-UA" sz="1200" kern="100" dirty="0">
              <a:effectLst/>
              <a:latin typeface="Arial "/>
              <a:ea typeface="Aptos" panose="020B0004020202020204" pitchFamily="34" charset="0"/>
              <a:cs typeface="Times New Roman" panose="02020603050405020304" pitchFamily="18" charset="0"/>
            </a:endParaRPr>
          </a:p>
          <a:p>
            <a:pPr marL="457200">
              <a:lnSpc>
                <a:spcPct val="115000"/>
              </a:lnSpc>
              <a:spcAft>
                <a:spcPts val="800"/>
              </a:spcAft>
            </a:pPr>
            <a:endParaRPr lang="uk-UA" sz="1200" kern="100" dirty="0">
              <a:effectLst/>
              <a:latin typeface="Arial "/>
              <a:ea typeface="Aptos" panose="020B0004020202020204" pitchFamily="34" charset="0"/>
              <a:cs typeface="Times New Roman" panose="02020603050405020304" pitchFamily="18" charset="0"/>
            </a:endParaRPr>
          </a:p>
        </p:txBody>
      </p:sp>
      <p:sp>
        <p:nvSpPr>
          <p:cNvPr id="38" name="Бульбашка прямої мови: прямокутна з округленими кутами 37">
            <a:extLst>
              <a:ext uri="{FF2B5EF4-FFF2-40B4-BE49-F238E27FC236}">
                <a16:creationId xmlns:a16="http://schemas.microsoft.com/office/drawing/2014/main" id="{CA218B8F-4162-7018-891E-573112BDA6EC}"/>
              </a:ext>
            </a:extLst>
          </p:cNvPr>
          <p:cNvSpPr/>
          <p:nvPr/>
        </p:nvSpPr>
        <p:spPr>
          <a:xfrm flipH="1">
            <a:off x="5208604" y="3198309"/>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Бульбашка прямої мови: прямокутна з округленими кутами 2">
            <a:extLst>
              <a:ext uri="{FF2B5EF4-FFF2-40B4-BE49-F238E27FC236}">
                <a16:creationId xmlns:a16="http://schemas.microsoft.com/office/drawing/2014/main" id="{A76FB638-1AB4-F0EA-E1BE-CD41E62A3983}"/>
              </a:ext>
            </a:extLst>
          </p:cNvPr>
          <p:cNvSpPr/>
          <p:nvPr/>
        </p:nvSpPr>
        <p:spPr>
          <a:xfrm flipH="1">
            <a:off x="5236626" y="4837270"/>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Бульбашка прямої мови: прямокутна з округленими кутами 3">
            <a:extLst>
              <a:ext uri="{FF2B5EF4-FFF2-40B4-BE49-F238E27FC236}">
                <a16:creationId xmlns:a16="http://schemas.microsoft.com/office/drawing/2014/main" id="{A600F56F-5917-2434-C6A4-7DA0EE234386}"/>
              </a:ext>
            </a:extLst>
          </p:cNvPr>
          <p:cNvSpPr/>
          <p:nvPr/>
        </p:nvSpPr>
        <p:spPr>
          <a:xfrm flipH="1">
            <a:off x="5236626" y="5710042"/>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TextBox 8">
            <a:extLst>
              <a:ext uri="{FF2B5EF4-FFF2-40B4-BE49-F238E27FC236}">
                <a16:creationId xmlns:a16="http://schemas.microsoft.com/office/drawing/2014/main" id="{EDB1AA75-38ED-EE22-EE85-8FECA37D95FC}"/>
              </a:ext>
            </a:extLst>
          </p:cNvPr>
          <p:cNvSpPr txBox="1"/>
          <p:nvPr/>
        </p:nvSpPr>
        <p:spPr>
          <a:xfrm>
            <a:off x="5845272" y="2580339"/>
            <a:ext cx="3649709"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Цитати ГО/ініціативних груп:</a:t>
            </a:r>
          </a:p>
        </p:txBody>
      </p:sp>
    </p:spTree>
    <p:extLst>
      <p:ext uri="{BB962C8B-B14F-4D97-AF65-F5344CB8AC3E}">
        <p14:creationId xmlns:p14="http://schemas.microsoft.com/office/powerpoint/2010/main" val="2614478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0F920F-1501-BF69-513C-6955BA242C12}"/>
              </a:ext>
            </a:extLst>
          </p:cNvPr>
          <p:cNvSpPr txBox="1"/>
          <p:nvPr/>
        </p:nvSpPr>
        <p:spPr>
          <a:xfrm>
            <a:off x="574683" y="376161"/>
            <a:ext cx="11265252" cy="595676"/>
          </a:xfrm>
          <a:prstGeom prst="rect">
            <a:avLst/>
          </a:prstGeom>
          <a:noFill/>
        </p:spPr>
        <p:txBody>
          <a:bodyPr wrap="square">
            <a:spAutoFit/>
          </a:bodyPr>
          <a:lstStyle/>
          <a:p>
            <a:pPr algn="just">
              <a:lnSpc>
                <a:spcPct val="107000"/>
              </a:lnSpc>
              <a:spcAft>
                <a:spcPts val="800"/>
              </a:spcAft>
            </a:pPr>
            <a:r>
              <a:rPr lang="uk-UA" sz="3200" dirty="0">
                <a:latin typeface="Arial Black" panose="020B0A04020102020204" pitchFamily="34" charset="0"/>
              </a:rPr>
              <a:t>Якість реалізації міні-проекту</a:t>
            </a:r>
          </a:p>
        </p:txBody>
      </p:sp>
      <p:sp>
        <p:nvSpPr>
          <p:cNvPr id="4" name="Прямокутник 3">
            <a:extLst>
              <a:ext uri="{FF2B5EF4-FFF2-40B4-BE49-F238E27FC236}">
                <a16:creationId xmlns:a16="http://schemas.microsoft.com/office/drawing/2014/main" id="{50FEC8F0-6E7E-E72F-7359-9F44793D3F1A}"/>
              </a:ext>
            </a:extLst>
          </p:cNvPr>
          <p:cNvSpPr/>
          <p:nvPr/>
        </p:nvSpPr>
        <p:spPr>
          <a:xfrm>
            <a:off x="405115" y="1539086"/>
            <a:ext cx="11434820"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кутник 4">
            <a:extLst>
              <a:ext uri="{FF2B5EF4-FFF2-40B4-BE49-F238E27FC236}">
                <a16:creationId xmlns:a16="http://schemas.microsoft.com/office/drawing/2014/main" id="{9140A9A8-C8B4-BFFA-1BE2-421A67F49712}"/>
              </a:ext>
            </a:extLst>
          </p:cNvPr>
          <p:cNvSpPr/>
          <p:nvPr/>
        </p:nvSpPr>
        <p:spPr>
          <a:xfrm>
            <a:off x="587375" y="1537122"/>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a:extLst>
              <a:ext uri="{FF2B5EF4-FFF2-40B4-BE49-F238E27FC236}">
                <a16:creationId xmlns:a16="http://schemas.microsoft.com/office/drawing/2014/main" id="{1471DFF3-39F1-1D96-17DE-88B20C7CF5CF}"/>
              </a:ext>
            </a:extLst>
          </p:cNvPr>
          <p:cNvSpPr txBox="1"/>
          <p:nvPr/>
        </p:nvSpPr>
        <p:spPr>
          <a:xfrm>
            <a:off x="1560945" y="1545228"/>
            <a:ext cx="9592830" cy="646331"/>
          </a:xfrm>
          <a:prstGeom prst="rect">
            <a:avLst/>
          </a:prstGeom>
          <a:noFill/>
        </p:spPr>
        <p:txBody>
          <a:bodyPr wrap="square">
            <a:spAutoFit/>
          </a:bodyPr>
          <a:lstStyle/>
          <a:p>
            <a:r>
              <a:rPr lang="uk-UA" sz="1800" dirty="0">
                <a:effectLst/>
                <a:latin typeface="Arial" panose="020B0604020202020204" pitchFamily="34" charset="0"/>
                <a:ea typeface="Calibri" panose="020F0502020204030204" pitchFamily="34" charset="0"/>
              </a:rPr>
              <a:t>Спрямованість </a:t>
            </a:r>
            <a:r>
              <a:rPr lang="uk-UA" sz="1800" dirty="0" err="1">
                <a:effectLst/>
                <a:latin typeface="Arial" panose="020B0604020202020204" pitchFamily="34" charset="0"/>
                <a:ea typeface="Calibri" panose="020F0502020204030204" pitchFamily="34" charset="0"/>
              </a:rPr>
              <a:t>проєктів</a:t>
            </a:r>
            <a:r>
              <a:rPr lang="uk-UA" sz="1800" dirty="0">
                <a:effectLst/>
                <a:latin typeface="Arial" panose="020B0604020202020204" pitchFamily="34" charset="0"/>
                <a:ea typeface="Calibri" panose="020F0502020204030204" pitchFamily="34" charset="0"/>
              </a:rPr>
              <a:t> відповідала принципам «оперативності» та «нагальності» вирішення проблем під час війни, які були закладені у період надання міні-грантів. </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049285FB-FEB1-8247-271E-42AB73BF8FED}"/>
              </a:ext>
            </a:extLst>
          </p:cNvPr>
          <p:cNvSpPr/>
          <p:nvPr/>
        </p:nvSpPr>
        <p:spPr>
          <a:xfrm>
            <a:off x="5974554" y="3336825"/>
            <a:ext cx="1085849" cy="2031366"/>
          </a:xfrm>
          <a:prstGeom prst="rect">
            <a:avLst/>
          </a:prstGeom>
          <a:solidFill>
            <a:srgbClr val="60A5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Прямокутник 17">
            <a:extLst>
              <a:ext uri="{FF2B5EF4-FFF2-40B4-BE49-F238E27FC236}">
                <a16:creationId xmlns:a16="http://schemas.microsoft.com/office/drawing/2014/main" id="{B0EEA0C5-6132-479F-D672-4170E7C54281}"/>
              </a:ext>
            </a:extLst>
          </p:cNvPr>
          <p:cNvSpPr/>
          <p:nvPr/>
        </p:nvSpPr>
        <p:spPr>
          <a:xfrm>
            <a:off x="7060403" y="3543477"/>
            <a:ext cx="1085849" cy="1824713"/>
          </a:xfrm>
          <a:prstGeom prst="rect">
            <a:avLst/>
          </a:prstGeom>
          <a:solidFill>
            <a:srgbClr val="60A5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Прямокутник 18">
            <a:extLst>
              <a:ext uri="{FF2B5EF4-FFF2-40B4-BE49-F238E27FC236}">
                <a16:creationId xmlns:a16="http://schemas.microsoft.com/office/drawing/2014/main" id="{81EEAEF3-D7A2-B90D-DEEC-CD0B9807E270}"/>
              </a:ext>
            </a:extLst>
          </p:cNvPr>
          <p:cNvSpPr/>
          <p:nvPr/>
        </p:nvSpPr>
        <p:spPr>
          <a:xfrm>
            <a:off x="8146252" y="4300895"/>
            <a:ext cx="1085849" cy="1067295"/>
          </a:xfrm>
          <a:prstGeom prst="rect">
            <a:avLst/>
          </a:prstGeom>
          <a:solidFill>
            <a:srgbClr val="005E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0" name="Прямокутник 19">
            <a:extLst>
              <a:ext uri="{FF2B5EF4-FFF2-40B4-BE49-F238E27FC236}">
                <a16:creationId xmlns:a16="http://schemas.microsoft.com/office/drawing/2014/main" id="{22D39D04-6DFD-6E7C-89F1-F5AB5D7D7EDE}"/>
              </a:ext>
            </a:extLst>
          </p:cNvPr>
          <p:cNvSpPr/>
          <p:nvPr/>
        </p:nvSpPr>
        <p:spPr>
          <a:xfrm>
            <a:off x="9232100" y="4464998"/>
            <a:ext cx="1085849" cy="909335"/>
          </a:xfrm>
          <a:prstGeom prst="rect">
            <a:avLst/>
          </a:prstGeom>
          <a:solidFill>
            <a:srgbClr val="005E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1" name="Прямокутник 20">
            <a:extLst>
              <a:ext uri="{FF2B5EF4-FFF2-40B4-BE49-F238E27FC236}">
                <a16:creationId xmlns:a16="http://schemas.microsoft.com/office/drawing/2014/main" id="{A1870478-CD60-08F0-29C7-575CCF219D55}"/>
              </a:ext>
            </a:extLst>
          </p:cNvPr>
          <p:cNvSpPr/>
          <p:nvPr/>
        </p:nvSpPr>
        <p:spPr>
          <a:xfrm>
            <a:off x="10324152" y="4946893"/>
            <a:ext cx="1085849" cy="421297"/>
          </a:xfrm>
          <a:prstGeom prst="rect">
            <a:avLst/>
          </a:prstGeom>
          <a:solidFill>
            <a:srgbClr val="3E323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24" name="TextBox 23">
            <a:extLst>
              <a:ext uri="{FF2B5EF4-FFF2-40B4-BE49-F238E27FC236}">
                <a16:creationId xmlns:a16="http://schemas.microsoft.com/office/drawing/2014/main" id="{99C4A715-0B44-9711-FDFE-6E9CF8769C03}"/>
              </a:ext>
            </a:extLst>
          </p:cNvPr>
          <p:cNvSpPr txBox="1"/>
          <p:nvPr/>
        </p:nvSpPr>
        <p:spPr>
          <a:xfrm>
            <a:off x="10497264" y="4465210"/>
            <a:ext cx="727220" cy="369332"/>
          </a:xfrm>
          <a:prstGeom prst="rect">
            <a:avLst/>
          </a:prstGeom>
          <a:noFill/>
        </p:spPr>
        <p:txBody>
          <a:bodyPr wrap="square">
            <a:spAutoFit/>
          </a:bodyPr>
          <a:lstStyle/>
          <a:p>
            <a:r>
              <a:rPr lang="uk-UA" sz="1800" b="1" dirty="0">
                <a:effectLst/>
                <a:latin typeface="Arial" panose="020B0604020202020204" pitchFamily="34" charset="0"/>
                <a:ea typeface="Calibri" panose="020F0502020204030204" pitchFamily="34" charset="0"/>
              </a:rPr>
              <a:t>12%</a:t>
            </a:r>
            <a:r>
              <a:rPr lang="uk-UA" sz="1800" dirty="0">
                <a:effectLst/>
                <a:latin typeface="Arial" panose="020B0604020202020204" pitchFamily="34" charset="0"/>
                <a:ea typeface="Calibri" panose="020F0502020204030204" pitchFamily="34" charset="0"/>
              </a:rPr>
              <a:t> </a:t>
            </a:r>
            <a:endParaRPr lang="uk-UA" dirty="0"/>
          </a:p>
        </p:txBody>
      </p:sp>
      <p:sp>
        <p:nvSpPr>
          <p:cNvPr id="25" name="TextBox 24">
            <a:extLst>
              <a:ext uri="{FF2B5EF4-FFF2-40B4-BE49-F238E27FC236}">
                <a16:creationId xmlns:a16="http://schemas.microsoft.com/office/drawing/2014/main" id="{10F3C8D1-739F-EC0D-4023-71F439CD2731}"/>
              </a:ext>
            </a:extLst>
          </p:cNvPr>
          <p:cNvSpPr txBox="1"/>
          <p:nvPr/>
        </p:nvSpPr>
        <p:spPr>
          <a:xfrm>
            <a:off x="6153868" y="2910384"/>
            <a:ext cx="727220" cy="369332"/>
          </a:xfrm>
          <a:prstGeom prst="rect">
            <a:avLst/>
          </a:prstGeom>
          <a:noFill/>
        </p:spPr>
        <p:txBody>
          <a:bodyPr wrap="square">
            <a:spAutoFit/>
          </a:bodyPr>
          <a:lstStyle/>
          <a:p>
            <a:r>
              <a:rPr lang="uk-UA" b="1" dirty="0">
                <a:latin typeface="Arial" panose="020B0604020202020204" pitchFamily="34" charset="0"/>
                <a:ea typeface="Calibri" panose="020F0502020204030204" pitchFamily="34" charset="0"/>
              </a:rPr>
              <a:t>44</a:t>
            </a:r>
            <a:r>
              <a:rPr lang="uk-UA" sz="1800" b="1" dirty="0">
                <a:effectLst/>
                <a:latin typeface="Arial" panose="020B0604020202020204" pitchFamily="34" charset="0"/>
                <a:ea typeface="Calibri" panose="020F0502020204030204" pitchFamily="34" charset="0"/>
              </a:rPr>
              <a:t>%</a:t>
            </a:r>
            <a:r>
              <a:rPr lang="uk-UA" sz="1800" dirty="0">
                <a:effectLst/>
                <a:latin typeface="Arial" panose="020B0604020202020204" pitchFamily="34" charset="0"/>
                <a:ea typeface="Calibri" panose="020F0502020204030204" pitchFamily="34" charset="0"/>
              </a:rPr>
              <a:t> </a:t>
            </a:r>
            <a:endParaRPr lang="uk-UA" dirty="0"/>
          </a:p>
        </p:txBody>
      </p:sp>
      <p:sp>
        <p:nvSpPr>
          <p:cNvPr id="26" name="TextBox 25">
            <a:extLst>
              <a:ext uri="{FF2B5EF4-FFF2-40B4-BE49-F238E27FC236}">
                <a16:creationId xmlns:a16="http://schemas.microsoft.com/office/drawing/2014/main" id="{E102192F-EB08-BC04-AB2B-76B58EF51C0E}"/>
              </a:ext>
            </a:extLst>
          </p:cNvPr>
          <p:cNvSpPr txBox="1"/>
          <p:nvPr/>
        </p:nvSpPr>
        <p:spPr>
          <a:xfrm>
            <a:off x="7239717" y="3131596"/>
            <a:ext cx="727220" cy="369332"/>
          </a:xfrm>
          <a:prstGeom prst="rect">
            <a:avLst/>
          </a:prstGeom>
          <a:noFill/>
        </p:spPr>
        <p:txBody>
          <a:bodyPr wrap="square">
            <a:spAutoFit/>
          </a:bodyPr>
          <a:lstStyle/>
          <a:p>
            <a:r>
              <a:rPr lang="uk-UA" b="1" dirty="0">
                <a:latin typeface="Arial" panose="020B0604020202020204" pitchFamily="34" charset="0"/>
                <a:ea typeface="Calibri" panose="020F0502020204030204" pitchFamily="34" charset="0"/>
              </a:rPr>
              <a:t>4</a:t>
            </a:r>
            <a:r>
              <a:rPr lang="uk-UA" sz="1800" b="1" dirty="0">
                <a:effectLst/>
                <a:latin typeface="Arial" panose="020B0604020202020204" pitchFamily="34" charset="0"/>
                <a:ea typeface="Calibri" panose="020F0502020204030204" pitchFamily="34" charset="0"/>
              </a:rPr>
              <a:t>2%</a:t>
            </a:r>
            <a:r>
              <a:rPr lang="uk-UA" sz="1800" dirty="0">
                <a:effectLst/>
                <a:latin typeface="Arial" panose="020B0604020202020204" pitchFamily="34" charset="0"/>
                <a:ea typeface="Calibri" panose="020F0502020204030204" pitchFamily="34" charset="0"/>
              </a:rPr>
              <a:t> </a:t>
            </a:r>
            <a:endParaRPr lang="uk-UA" dirty="0"/>
          </a:p>
        </p:txBody>
      </p:sp>
      <p:sp>
        <p:nvSpPr>
          <p:cNvPr id="27" name="TextBox 26">
            <a:extLst>
              <a:ext uri="{FF2B5EF4-FFF2-40B4-BE49-F238E27FC236}">
                <a16:creationId xmlns:a16="http://schemas.microsoft.com/office/drawing/2014/main" id="{FA2F6898-5D6C-22C0-11C9-6A93D7C1C3AC}"/>
              </a:ext>
            </a:extLst>
          </p:cNvPr>
          <p:cNvSpPr txBox="1"/>
          <p:nvPr/>
        </p:nvSpPr>
        <p:spPr>
          <a:xfrm>
            <a:off x="8325566" y="3903813"/>
            <a:ext cx="727220" cy="369332"/>
          </a:xfrm>
          <a:prstGeom prst="rect">
            <a:avLst/>
          </a:prstGeom>
          <a:noFill/>
        </p:spPr>
        <p:txBody>
          <a:bodyPr wrap="square">
            <a:spAutoFit/>
          </a:bodyPr>
          <a:lstStyle/>
          <a:p>
            <a:r>
              <a:rPr lang="uk-UA" sz="1800" b="1" dirty="0">
                <a:effectLst/>
                <a:latin typeface="Arial" panose="020B0604020202020204" pitchFamily="34" charset="0"/>
                <a:ea typeface="Calibri" panose="020F0502020204030204" pitchFamily="34" charset="0"/>
              </a:rPr>
              <a:t>26%</a:t>
            </a:r>
            <a:r>
              <a:rPr lang="uk-UA" sz="1800" dirty="0">
                <a:effectLst/>
                <a:latin typeface="Arial" panose="020B0604020202020204" pitchFamily="34" charset="0"/>
                <a:ea typeface="Calibri" panose="020F0502020204030204" pitchFamily="34" charset="0"/>
              </a:rPr>
              <a:t> </a:t>
            </a:r>
            <a:endParaRPr lang="uk-UA" dirty="0"/>
          </a:p>
        </p:txBody>
      </p:sp>
      <p:sp>
        <p:nvSpPr>
          <p:cNvPr id="28" name="TextBox 27">
            <a:extLst>
              <a:ext uri="{FF2B5EF4-FFF2-40B4-BE49-F238E27FC236}">
                <a16:creationId xmlns:a16="http://schemas.microsoft.com/office/drawing/2014/main" id="{6164DEC9-257D-E6EA-0E9C-A05CB923EFAD}"/>
              </a:ext>
            </a:extLst>
          </p:cNvPr>
          <p:cNvSpPr txBox="1"/>
          <p:nvPr/>
        </p:nvSpPr>
        <p:spPr>
          <a:xfrm>
            <a:off x="9411415" y="4003165"/>
            <a:ext cx="727220" cy="369332"/>
          </a:xfrm>
          <a:prstGeom prst="rect">
            <a:avLst/>
          </a:prstGeom>
          <a:noFill/>
        </p:spPr>
        <p:txBody>
          <a:bodyPr wrap="square">
            <a:spAutoFit/>
          </a:bodyPr>
          <a:lstStyle/>
          <a:p>
            <a:r>
              <a:rPr lang="uk-UA" sz="1800" b="1" dirty="0">
                <a:effectLst/>
                <a:latin typeface="Arial" panose="020B0604020202020204" pitchFamily="34" charset="0"/>
                <a:ea typeface="Calibri" panose="020F0502020204030204" pitchFamily="34" charset="0"/>
              </a:rPr>
              <a:t>24%</a:t>
            </a:r>
            <a:r>
              <a:rPr lang="uk-UA" sz="1800" dirty="0">
                <a:effectLst/>
                <a:latin typeface="Arial" panose="020B0604020202020204" pitchFamily="34" charset="0"/>
                <a:ea typeface="Calibri" panose="020F0502020204030204" pitchFamily="34" charset="0"/>
              </a:rPr>
              <a:t> </a:t>
            </a:r>
            <a:endParaRPr lang="uk-UA" dirty="0"/>
          </a:p>
        </p:txBody>
      </p:sp>
      <p:sp>
        <p:nvSpPr>
          <p:cNvPr id="29" name="TextBox 28">
            <a:extLst>
              <a:ext uri="{FF2B5EF4-FFF2-40B4-BE49-F238E27FC236}">
                <a16:creationId xmlns:a16="http://schemas.microsoft.com/office/drawing/2014/main" id="{2D5BD58D-ED6C-1C20-2416-39E9405C438E}"/>
              </a:ext>
            </a:extLst>
          </p:cNvPr>
          <p:cNvSpPr txBox="1"/>
          <p:nvPr/>
        </p:nvSpPr>
        <p:spPr>
          <a:xfrm>
            <a:off x="744151" y="2611151"/>
            <a:ext cx="4692020" cy="2877711"/>
          </a:xfrm>
          <a:prstGeom prst="rect">
            <a:avLst/>
          </a:prstGeom>
          <a:noFill/>
        </p:spPr>
        <p:txBody>
          <a:bodyPr wrap="square">
            <a:spAutoFit/>
          </a:bodyPr>
          <a:lstStyle/>
          <a:p>
            <a:r>
              <a:rPr lang="uk-UA" sz="11500" b="1" dirty="0">
                <a:solidFill>
                  <a:srgbClr val="60A500"/>
                </a:solidFill>
                <a:effectLst/>
                <a:latin typeface="Arial Black" panose="020B0A04020102020204" pitchFamily="34" charset="0"/>
                <a:ea typeface="Calibri" panose="020F0502020204030204" pitchFamily="34" charset="0"/>
              </a:rPr>
              <a:t>100%</a:t>
            </a:r>
            <a:r>
              <a:rPr lang="uk-UA" sz="9600" dirty="0">
                <a:solidFill>
                  <a:srgbClr val="60A500"/>
                </a:solidFill>
                <a:effectLst/>
                <a:latin typeface="Arial Black" panose="020B0A04020102020204" pitchFamily="34" charset="0"/>
                <a:ea typeface="Calibri" panose="020F0502020204030204" pitchFamily="34" charset="0"/>
              </a:rPr>
              <a:t> </a:t>
            </a:r>
          </a:p>
          <a:p>
            <a:r>
              <a:rPr lang="uk-UA" sz="1600" kern="100" dirty="0">
                <a:effectLst/>
                <a:latin typeface="Arial" panose="020B0604020202020204" pitchFamily="34" charset="0"/>
                <a:ea typeface="Calibri" panose="020F0502020204030204" pitchFamily="34" charset="0"/>
                <a:cs typeface="Times New Roman" panose="02020603050405020304" pitchFamily="18" charset="0"/>
              </a:rPr>
              <a:t>зазначили відсутність складнощів під час отримання допомоги/послуги в рамках </a:t>
            </a:r>
          </a:p>
          <a:p>
            <a:r>
              <a:rPr lang="uk-UA" sz="1600" kern="100" dirty="0">
                <a:effectLst/>
                <a:latin typeface="Arial" panose="020B0604020202020204" pitchFamily="34" charset="0"/>
                <a:ea typeface="Calibri" panose="020F0502020204030204" pitchFamily="34" charset="0"/>
                <a:cs typeface="Times New Roman" panose="02020603050405020304" pitchFamily="18" charset="0"/>
              </a:rPr>
              <a:t>міні-</a:t>
            </a:r>
            <a:r>
              <a:rPr lang="uk-UA" sz="1600" kern="100" dirty="0" err="1">
                <a:effectLst/>
                <a:latin typeface="Arial" panose="020B0604020202020204" pitchFamily="34" charset="0"/>
                <a:ea typeface="Calibri" panose="020F0502020204030204" pitchFamily="34" charset="0"/>
                <a:cs typeface="Times New Roman" panose="02020603050405020304" pitchFamily="18" charset="0"/>
              </a:rPr>
              <a:t>проєктів</a:t>
            </a:r>
            <a:r>
              <a:rPr lang="uk-UA" sz="1600" kern="100" dirty="0">
                <a:effectLst/>
                <a:latin typeface="Arial" panose="020B0604020202020204" pitchFamily="34" charset="0"/>
                <a:ea typeface="Calibri" panose="020F0502020204030204" pitchFamily="34" charset="0"/>
                <a:cs typeface="Times New Roman" panose="02020603050405020304" pitchFamily="18" charset="0"/>
              </a:rPr>
              <a:t>.</a:t>
            </a:r>
            <a:endParaRPr lang="uk-UA"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uk-UA" dirty="0"/>
          </a:p>
        </p:txBody>
      </p:sp>
      <p:sp>
        <p:nvSpPr>
          <p:cNvPr id="31" name="TextBox 30">
            <a:extLst>
              <a:ext uri="{FF2B5EF4-FFF2-40B4-BE49-F238E27FC236}">
                <a16:creationId xmlns:a16="http://schemas.microsoft.com/office/drawing/2014/main" id="{2C451553-18F4-D17D-E2D7-4EB840BFD15C}"/>
              </a:ext>
            </a:extLst>
          </p:cNvPr>
          <p:cNvSpPr txBox="1"/>
          <p:nvPr/>
        </p:nvSpPr>
        <p:spPr>
          <a:xfrm>
            <a:off x="5968351" y="5431659"/>
            <a:ext cx="1438270" cy="646331"/>
          </a:xfrm>
          <a:prstGeom prst="rect">
            <a:avLst/>
          </a:prstGeom>
          <a:noFill/>
        </p:spPr>
        <p:txBody>
          <a:bodyPr wrap="square">
            <a:spAutoFit/>
          </a:bodyPr>
          <a:lstStyle/>
          <a:p>
            <a:r>
              <a:rPr lang="uk-UA" dirty="0"/>
              <a:t>Матеріальна допомога  </a:t>
            </a:r>
          </a:p>
        </p:txBody>
      </p:sp>
      <p:sp>
        <p:nvSpPr>
          <p:cNvPr id="33" name="TextBox 32">
            <a:extLst>
              <a:ext uri="{FF2B5EF4-FFF2-40B4-BE49-F238E27FC236}">
                <a16:creationId xmlns:a16="http://schemas.microsoft.com/office/drawing/2014/main" id="{B9E94CAA-827C-FF5A-EC7D-69E9585D10F5}"/>
              </a:ext>
            </a:extLst>
          </p:cNvPr>
          <p:cNvSpPr txBox="1"/>
          <p:nvPr/>
        </p:nvSpPr>
        <p:spPr>
          <a:xfrm>
            <a:off x="7833531" y="2893309"/>
            <a:ext cx="2797137" cy="646331"/>
          </a:xfrm>
          <a:prstGeom prst="rect">
            <a:avLst/>
          </a:prstGeom>
          <a:noFill/>
        </p:spPr>
        <p:txBody>
          <a:bodyPr wrap="square">
            <a:spAutoFit/>
          </a:bodyPr>
          <a:lstStyle/>
          <a:p>
            <a:r>
              <a:rPr lang="uk-UA" dirty="0"/>
              <a:t>Гуманітарна та психологічна допомога </a:t>
            </a:r>
          </a:p>
        </p:txBody>
      </p:sp>
      <p:sp>
        <p:nvSpPr>
          <p:cNvPr id="35" name="TextBox 34">
            <a:extLst>
              <a:ext uri="{FF2B5EF4-FFF2-40B4-BE49-F238E27FC236}">
                <a16:creationId xmlns:a16="http://schemas.microsoft.com/office/drawing/2014/main" id="{6419FFF1-262D-940C-B9FD-788A942A037F}"/>
              </a:ext>
            </a:extLst>
          </p:cNvPr>
          <p:cNvSpPr txBox="1"/>
          <p:nvPr/>
        </p:nvSpPr>
        <p:spPr>
          <a:xfrm>
            <a:off x="8096858" y="5460691"/>
            <a:ext cx="1187521" cy="646331"/>
          </a:xfrm>
          <a:prstGeom prst="rect">
            <a:avLst/>
          </a:prstGeom>
          <a:noFill/>
        </p:spPr>
        <p:txBody>
          <a:bodyPr wrap="square">
            <a:spAutoFit/>
          </a:bodyPr>
          <a:lstStyle/>
          <a:p>
            <a:r>
              <a:rPr lang="uk-UA" dirty="0"/>
              <a:t>Медична допомога  </a:t>
            </a:r>
          </a:p>
        </p:txBody>
      </p:sp>
      <p:sp>
        <p:nvSpPr>
          <p:cNvPr id="37" name="TextBox 36">
            <a:extLst>
              <a:ext uri="{FF2B5EF4-FFF2-40B4-BE49-F238E27FC236}">
                <a16:creationId xmlns:a16="http://schemas.microsoft.com/office/drawing/2014/main" id="{C85C17FD-AA48-2D31-753D-FA33665F787E}"/>
              </a:ext>
            </a:extLst>
          </p:cNvPr>
          <p:cNvSpPr txBox="1"/>
          <p:nvPr/>
        </p:nvSpPr>
        <p:spPr>
          <a:xfrm>
            <a:off x="9949798" y="3818667"/>
            <a:ext cx="1343022" cy="646331"/>
          </a:xfrm>
          <a:prstGeom prst="rect">
            <a:avLst/>
          </a:prstGeom>
          <a:noFill/>
        </p:spPr>
        <p:txBody>
          <a:bodyPr wrap="square">
            <a:spAutoFit/>
          </a:bodyPr>
          <a:lstStyle/>
          <a:p>
            <a:r>
              <a:rPr lang="uk-UA" dirty="0"/>
              <a:t>Продуктова допомога</a:t>
            </a:r>
          </a:p>
        </p:txBody>
      </p:sp>
      <p:sp>
        <p:nvSpPr>
          <p:cNvPr id="39" name="TextBox 38">
            <a:extLst>
              <a:ext uri="{FF2B5EF4-FFF2-40B4-BE49-F238E27FC236}">
                <a16:creationId xmlns:a16="http://schemas.microsoft.com/office/drawing/2014/main" id="{09B094C1-0FB7-2D1A-A39D-0BBA0B6D1A24}"/>
              </a:ext>
            </a:extLst>
          </p:cNvPr>
          <p:cNvSpPr txBox="1"/>
          <p:nvPr/>
        </p:nvSpPr>
        <p:spPr>
          <a:xfrm>
            <a:off x="10371779" y="5357207"/>
            <a:ext cx="1220858" cy="646331"/>
          </a:xfrm>
          <a:prstGeom prst="rect">
            <a:avLst/>
          </a:prstGeom>
          <a:noFill/>
        </p:spPr>
        <p:txBody>
          <a:bodyPr wrap="square">
            <a:spAutoFit/>
          </a:bodyPr>
          <a:lstStyle/>
          <a:p>
            <a:r>
              <a:rPr lang="uk-UA" dirty="0"/>
              <a:t>Гігієнічна допомога</a:t>
            </a:r>
          </a:p>
        </p:txBody>
      </p:sp>
      <p:sp>
        <p:nvSpPr>
          <p:cNvPr id="30" name="TextBox 29">
            <a:extLst>
              <a:ext uri="{FF2B5EF4-FFF2-40B4-BE49-F238E27FC236}">
                <a16:creationId xmlns:a16="http://schemas.microsoft.com/office/drawing/2014/main" id="{716C04CA-FD89-C9F3-47F6-34A9916272DC}"/>
              </a:ext>
            </a:extLst>
          </p:cNvPr>
          <p:cNvSpPr txBox="1"/>
          <p:nvPr/>
        </p:nvSpPr>
        <p:spPr>
          <a:xfrm>
            <a:off x="5845272" y="2580339"/>
            <a:ext cx="5447548"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Перелік основних послуг, що надавались:</a:t>
            </a:r>
          </a:p>
        </p:txBody>
      </p:sp>
    </p:spTree>
    <p:extLst>
      <p:ext uri="{BB962C8B-B14F-4D97-AF65-F5344CB8AC3E}">
        <p14:creationId xmlns:p14="http://schemas.microsoft.com/office/powerpoint/2010/main" val="2073752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ABC4C5-4281-6135-98A6-F6F099064491}"/>
              </a:ext>
            </a:extLst>
          </p:cNvPr>
          <p:cNvSpPr txBox="1"/>
          <p:nvPr/>
        </p:nvSpPr>
        <p:spPr>
          <a:xfrm>
            <a:off x="574683" y="376161"/>
            <a:ext cx="11265252" cy="595676"/>
          </a:xfrm>
          <a:prstGeom prst="rect">
            <a:avLst/>
          </a:prstGeom>
          <a:noFill/>
        </p:spPr>
        <p:txBody>
          <a:bodyPr wrap="square">
            <a:spAutoFit/>
          </a:bodyPr>
          <a:lstStyle/>
          <a:p>
            <a:pPr algn="just">
              <a:lnSpc>
                <a:spcPct val="107000"/>
              </a:lnSpc>
              <a:spcAft>
                <a:spcPts val="800"/>
              </a:spcAft>
            </a:pPr>
            <a:r>
              <a:rPr lang="uk-UA" sz="3200" dirty="0">
                <a:latin typeface="Arial Black" panose="020B0A04020102020204" pitchFamily="34" charset="0"/>
              </a:rPr>
              <a:t>Якість реалізації міні-проекту</a:t>
            </a:r>
          </a:p>
        </p:txBody>
      </p:sp>
      <p:sp>
        <p:nvSpPr>
          <p:cNvPr id="5" name="Прямокутник 4">
            <a:extLst>
              <a:ext uri="{FF2B5EF4-FFF2-40B4-BE49-F238E27FC236}">
                <a16:creationId xmlns:a16="http://schemas.microsoft.com/office/drawing/2014/main" id="{2317EFA2-03D2-EBE5-466E-ED2D29956CF6}"/>
              </a:ext>
            </a:extLst>
          </p:cNvPr>
          <p:cNvSpPr/>
          <p:nvPr/>
        </p:nvSpPr>
        <p:spPr>
          <a:xfrm>
            <a:off x="405115" y="1539086"/>
            <a:ext cx="11434820"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кутник 5">
            <a:extLst>
              <a:ext uri="{FF2B5EF4-FFF2-40B4-BE49-F238E27FC236}">
                <a16:creationId xmlns:a16="http://schemas.microsoft.com/office/drawing/2014/main" id="{B91160BD-866F-D211-3619-45F7566BB5D4}"/>
              </a:ext>
            </a:extLst>
          </p:cNvPr>
          <p:cNvSpPr/>
          <p:nvPr/>
        </p:nvSpPr>
        <p:spPr>
          <a:xfrm>
            <a:off x="587375" y="1537122"/>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TextBox 6">
            <a:extLst>
              <a:ext uri="{FF2B5EF4-FFF2-40B4-BE49-F238E27FC236}">
                <a16:creationId xmlns:a16="http://schemas.microsoft.com/office/drawing/2014/main" id="{1C7BBF52-EDFA-6DF7-CEDA-B01A8A43BFC8}"/>
              </a:ext>
            </a:extLst>
          </p:cNvPr>
          <p:cNvSpPr txBox="1"/>
          <p:nvPr/>
        </p:nvSpPr>
        <p:spPr>
          <a:xfrm>
            <a:off x="1498674" y="1574971"/>
            <a:ext cx="9629776" cy="646331"/>
          </a:xfrm>
          <a:prstGeom prst="rect">
            <a:avLst/>
          </a:prstGeom>
          <a:noFill/>
        </p:spPr>
        <p:txBody>
          <a:bodyPr wrap="square">
            <a:spAutoFit/>
          </a:bodyPr>
          <a:lstStyle/>
          <a:p>
            <a:r>
              <a:rPr lang="uk-UA" sz="1800" dirty="0">
                <a:effectLst/>
                <a:latin typeface="Arial" panose="020B0604020202020204" pitchFamily="34" charset="0"/>
                <a:ea typeface="Calibri" panose="020F0502020204030204" pitchFamily="34" charset="0"/>
              </a:rPr>
              <a:t>Під час реалізації проєктів ініціативні спільноти отримували зворотній зв’язок від бенефіціарів і, за потреби, реагували на них. </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28604FB2-6BB4-00CA-3808-C27CDF3D6BD3}"/>
              </a:ext>
            </a:extLst>
          </p:cNvPr>
          <p:cNvSpPr txBox="1"/>
          <p:nvPr/>
        </p:nvSpPr>
        <p:spPr>
          <a:xfrm>
            <a:off x="673820" y="2484306"/>
            <a:ext cx="5019098" cy="3431709"/>
          </a:xfrm>
          <a:prstGeom prst="rect">
            <a:avLst/>
          </a:prstGeom>
          <a:noFill/>
        </p:spPr>
        <p:txBody>
          <a:bodyPr wrap="square">
            <a:spAutoFit/>
          </a:bodyPr>
          <a:lstStyle/>
          <a:p>
            <a:r>
              <a:rPr lang="uk-UA" sz="11500" b="1" dirty="0">
                <a:solidFill>
                  <a:srgbClr val="60A500"/>
                </a:solidFill>
                <a:effectLst/>
                <a:latin typeface="Arial Black" panose="020B0A04020102020204" pitchFamily="34" charset="0"/>
                <a:ea typeface="Calibri" panose="020F0502020204030204" pitchFamily="34" charset="0"/>
              </a:rPr>
              <a:t>93%</a:t>
            </a:r>
            <a:r>
              <a:rPr lang="uk-UA" sz="9600" dirty="0">
                <a:solidFill>
                  <a:srgbClr val="60A500"/>
                </a:solidFill>
                <a:effectLst/>
                <a:latin typeface="Arial Black" panose="020B0A04020102020204" pitchFamily="34" charset="0"/>
                <a:ea typeface="Calibri" panose="020F0502020204030204" pitchFamily="34" charset="0"/>
              </a:rPr>
              <a:t> </a:t>
            </a:r>
          </a:p>
          <a:p>
            <a:r>
              <a:rPr lang="uk-UA" sz="1400" dirty="0">
                <a:effectLst/>
                <a:latin typeface="Arial" panose="020B0604020202020204" pitchFamily="34" charset="0"/>
                <a:ea typeface="Calibri" panose="020F0502020204030204" pitchFamily="34" charset="0"/>
              </a:rPr>
              <a:t>бенефіціарів зазначили, що отримали відповідь на свій зворотній зв’язок.</a:t>
            </a:r>
            <a:r>
              <a:rPr lang="uk-UA" sz="1400" dirty="0">
                <a:latin typeface="Arial" panose="020B0604020202020204" pitchFamily="34" charset="0"/>
                <a:ea typeface="Calibri" panose="020F0502020204030204" pitchFamily="34" charset="0"/>
              </a:rPr>
              <a:t> </a:t>
            </a:r>
          </a:p>
          <a:p>
            <a:endParaRPr lang="uk-UA" sz="1400" dirty="0">
              <a:latin typeface="Arial" panose="020B0604020202020204" pitchFamily="34" charset="0"/>
              <a:ea typeface="Calibri" panose="020F0502020204030204" pitchFamily="34" charset="0"/>
            </a:endParaRPr>
          </a:p>
          <a:p>
            <a:r>
              <a:rPr lang="uk-UA" sz="1600" b="1" dirty="0">
                <a:effectLst/>
                <a:latin typeface="Arial" panose="020B0604020202020204" pitchFamily="34" charset="0"/>
                <a:ea typeface="Calibri" panose="020F0502020204030204" pitchFamily="34" charset="0"/>
              </a:rPr>
              <a:t>59% </a:t>
            </a:r>
            <a:r>
              <a:rPr lang="uk-UA" sz="1400" dirty="0">
                <a:effectLst/>
                <a:latin typeface="Arial" panose="020B0604020202020204" pitchFamily="34" charset="0"/>
                <a:ea typeface="Calibri" panose="020F0502020204030204" pitchFamily="34" charset="0"/>
              </a:rPr>
              <a:t>- зверталися до представників проєкту або партнерам телефоном або через месенджери; </a:t>
            </a:r>
          </a:p>
          <a:p>
            <a:r>
              <a:rPr lang="uk-UA" sz="1600" b="1" dirty="0">
                <a:effectLst/>
                <a:latin typeface="Arial" panose="020B0604020202020204" pitchFamily="34" charset="0"/>
                <a:ea typeface="Calibri" panose="020F0502020204030204" pitchFamily="34" charset="0"/>
              </a:rPr>
              <a:t>51% </a:t>
            </a:r>
            <a:r>
              <a:rPr lang="uk-UA" sz="1400" dirty="0">
                <a:effectLst/>
                <a:latin typeface="Arial" panose="020B0604020202020204" pitchFamily="34" charset="0"/>
                <a:ea typeface="Calibri" panose="020F0502020204030204" pitchFamily="34" charset="0"/>
              </a:rPr>
              <a:t>- розмовляли особисто з представниками проєкту або їх партнерами).</a:t>
            </a:r>
            <a:endParaRPr lang="uk-UA" sz="1400" dirty="0"/>
          </a:p>
        </p:txBody>
      </p:sp>
      <p:sp>
        <p:nvSpPr>
          <p:cNvPr id="11" name="TextBox 10">
            <a:extLst>
              <a:ext uri="{FF2B5EF4-FFF2-40B4-BE49-F238E27FC236}">
                <a16:creationId xmlns:a16="http://schemas.microsoft.com/office/drawing/2014/main" id="{F80433A9-3FF2-FA33-CB66-6C20751C8BA2}"/>
              </a:ext>
            </a:extLst>
          </p:cNvPr>
          <p:cNvSpPr txBox="1"/>
          <p:nvPr/>
        </p:nvSpPr>
        <p:spPr>
          <a:xfrm>
            <a:off x="5498813" y="3111977"/>
            <a:ext cx="6253162" cy="2954848"/>
          </a:xfrm>
          <a:prstGeom prst="rect">
            <a:avLst/>
          </a:prstGeom>
          <a:noFill/>
        </p:spPr>
        <p:txBody>
          <a:bodyPr wrap="square">
            <a:spAutoFit/>
          </a:bodyPr>
          <a:lstStyle/>
          <a:p>
            <a:pPr marL="361950" indent="533400" algn="just">
              <a:lnSpc>
                <a:spcPct val="107000"/>
              </a:lnSpc>
              <a:spcAft>
                <a:spcPts val="800"/>
              </a:spcAft>
            </a:pPr>
            <a:r>
              <a:rPr lang="uk-UA" sz="1200" i="1" kern="0" dirty="0">
                <a:effectLst/>
                <a:latin typeface="Arial "/>
                <a:ea typeface="Times New Roman" panose="02020603050405020304" pitchFamily="18" charset="0"/>
                <a:cs typeface="Times New Roman" panose="02020603050405020304" pitchFamily="18" charset="0"/>
              </a:rPr>
              <a:t>«В нас канали комунікації добре розвиті, в нас є група </a:t>
            </a:r>
            <a:r>
              <a:rPr lang="uk-UA" sz="1200" i="1" kern="0" dirty="0" err="1">
                <a:effectLst/>
                <a:latin typeface="Arial "/>
                <a:ea typeface="Times New Roman" panose="02020603050405020304" pitchFamily="18" charset="0"/>
                <a:cs typeface="Times New Roman" panose="02020603050405020304" pitchFamily="18" charset="0"/>
              </a:rPr>
              <a:t>Вайбері</a:t>
            </a:r>
            <a:r>
              <a:rPr lang="uk-UA" sz="1200" i="1" kern="0" dirty="0">
                <a:effectLst/>
                <a:latin typeface="Arial "/>
                <a:ea typeface="Times New Roman" panose="02020603050405020304" pitchFamily="18" charset="0"/>
                <a:cs typeface="Times New Roman" panose="02020603050405020304" pitchFamily="18" charset="0"/>
              </a:rPr>
              <a:t>, Вона давно створена, ще до початку війни, це тільки позитивні жінки, там різні визначені групи і всі жінки позитивні. І два канали комунікації — це телеграм, там вже всі жінки» (Ж., Одеса).</a:t>
            </a:r>
            <a:endParaRPr lang="uk-UA" sz="1200" kern="100" dirty="0">
              <a:effectLst/>
              <a:latin typeface="Arial "/>
              <a:ea typeface="Calibri" panose="020F0502020204030204" pitchFamily="34" charset="0"/>
              <a:cs typeface="Times New Roman" panose="02020603050405020304" pitchFamily="18" charset="0"/>
            </a:endParaRPr>
          </a:p>
          <a:p>
            <a:pPr marL="361950" indent="533400" algn="just">
              <a:lnSpc>
                <a:spcPct val="107000"/>
              </a:lnSpc>
              <a:spcAft>
                <a:spcPts val="800"/>
              </a:spcAft>
            </a:pPr>
            <a:r>
              <a:rPr lang="uk-UA" sz="1200" kern="0" dirty="0">
                <a:effectLst/>
                <a:latin typeface="Arial "/>
                <a:ea typeface="Times New Roman" panose="02020603050405020304" pitchFamily="18" charset="0"/>
                <a:cs typeface="Times New Roman" panose="02020603050405020304" pitchFamily="18" charset="0"/>
              </a:rPr>
              <a:t>«</a:t>
            </a:r>
            <a:r>
              <a:rPr lang="uk-UA" sz="1200" i="1" kern="0" dirty="0">
                <a:effectLst/>
                <a:latin typeface="Arial "/>
                <a:ea typeface="Times New Roman" panose="02020603050405020304" pitchFamily="18" charset="0"/>
                <a:cs typeface="Times New Roman" panose="02020603050405020304" pitchFamily="18" charset="0"/>
              </a:rPr>
              <a:t>Вони нам давали інтерв'ю. В </a:t>
            </a:r>
            <a:r>
              <a:rPr lang="uk-UA" sz="1200" i="1" kern="0" dirty="0" err="1">
                <a:effectLst/>
                <a:latin typeface="Arial "/>
                <a:ea typeface="Times New Roman" panose="02020603050405020304" pitchFamily="18" charset="0"/>
                <a:cs typeface="Times New Roman" panose="02020603050405020304" pitchFamily="18" charset="0"/>
              </a:rPr>
              <a:t>Солоніцівки</a:t>
            </a:r>
            <a:r>
              <a:rPr lang="uk-UA" sz="1200" i="1" kern="0" dirty="0">
                <a:effectLst/>
                <a:latin typeface="Arial "/>
                <a:ea typeface="Times New Roman" panose="02020603050405020304" pitchFamily="18" charset="0"/>
                <a:cs typeface="Times New Roman" panose="02020603050405020304" pitchFamily="18" charset="0"/>
              </a:rPr>
              <a:t> ми проводили, надавали гуманітарну допомогу наркозалежним. Тут у нас була можливість роздати їм анкети, і вони відгуки писали.…</a:t>
            </a:r>
            <a:r>
              <a:rPr lang="uk-UA" sz="1200" kern="0" dirty="0">
                <a:effectLst/>
                <a:latin typeface="Arial "/>
                <a:ea typeface="Times New Roman" panose="02020603050405020304" pitchFamily="18" charset="0"/>
                <a:cs typeface="Times New Roman" panose="02020603050405020304" pitchFamily="18" charset="0"/>
              </a:rPr>
              <a:t>» (Ж., Харків).</a:t>
            </a:r>
            <a:endParaRPr lang="uk-UA" sz="1200" kern="100" dirty="0">
              <a:effectLst/>
              <a:latin typeface="Arial "/>
              <a:ea typeface="Calibri" panose="020F0502020204030204" pitchFamily="34" charset="0"/>
              <a:cs typeface="Times New Roman" panose="02020603050405020304" pitchFamily="18" charset="0"/>
            </a:endParaRPr>
          </a:p>
          <a:p>
            <a:pPr marL="361950" indent="533400" algn="just">
              <a:lnSpc>
                <a:spcPct val="107000"/>
              </a:lnSpc>
              <a:spcAft>
                <a:spcPts val="800"/>
              </a:spcAft>
            </a:pPr>
            <a:r>
              <a:rPr lang="uk-UA" sz="1200" i="1" kern="0" dirty="0">
                <a:effectLst/>
                <a:latin typeface="Arial "/>
                <a:ea typeface="Times New Roman" panose="02020603050405020304" pitchFamily="18" charset="0"/>
                <a:cs typeface="Times New Roman" panose="02020603050405020304" pitchFamily="18" charset="0"/>
              </a:rPr>
              <a:t>«Хлопці залишали тих, хто, допустимо, був залучений на допомогу, хлопці завжди залишали якісь відповіді, і відповіді були позитивні» (Ч., Дніпро).</a:t>
            </a:r>
            <a:endParaRPr lang="uk-UA" sz="1200" kern="100" dirty="0">
              <a:effectLst/>
              <a:latin typeface="Arial "/>
              <a:ea typeface="Calibri" panose="020F0502020204030204" pitchFamily="34" charset="0"/>
              <a:cs typeface="Times New Roman" panose="02020603050405020304" pitchFamily="18" charset="0"/>
            </a:endParaRPr>
          </a:p>
          <a:p>
            <a:pPr marL="361950" indent="533400" algn="just">
              <a:lnSpc>
                <a:spcPct val="107000"/>
              </a:lnSpc>
              <a:spcAft>
                <a:spcPts val="800"/>
              </a:spcAft>
            </a:pPr>
            <a:r>
              <a:rPr lang="uk-UA" sz="1200" i="1" kern="0" dirty="0">
                <a:effectLst/>
                <a:latin typeface="Arial "/>
                <a:ea typeface="Times New Roman" panose="02020603050405020304" pitchFamily="18" charset="0"/>
                <a:cs typeface="Times New Roman" panose="02020603050405020304" pitchFamily="18" charset="0"/>
              </a:rPr>
              <a:t>«Після консультації вони ж контактували, здається, потім ще з соціальними працівниками і якимось чином там брали цей зворотній зв'язок, тому що до мене потім приходив соціальний працівник і казав так, ну потім бачив якісь зміни, і вони трошки доносили мені…» (Ч., Одеса).</a:t>
            </a:r>
            <a:r>
              <a:rPr lang="uk-UA" sz="1200" kern="100" dirty="0">
                <a:effectLst/>
                <a:latin typeface="Arial "/>
                <a:ea typeface="Calibri" panose="020F0502020204030204" pitchFamily="34" charset="0"/>
                <a:cs typeface="Times New Roman" panose="02020603050405020304" pitchFamily="18" charset="0"/>
              </a:rPr>
              <a:t> </a:t>
            </a:r>
          </a:p>
        </p:txBody>
      </p:sp>
      <p:sp>
        <p:nvSpPr>
          <p:cNvPr id="12" name="Бульбашка прямої мови: прямокутна з округленими кутами 11">
            <a:extLst>
              <a:ext uri="{FF2B5EF4-FFF2-40B4-BE49-F238E27FC236}">
                <a16:creationId xmlns:a16="http://schemas.microsoft.com/office/drawing/2014/main" id="{202A7216-7E86-B847-EF88-5D08A4928F51}"/>
              </a:ext>
            </a:extLst>
          </p:cNvPr>
          <p:cNvSpPr/>
          <p:nvPr/>
        </p:nvSpPr>
        <p:spPr>
          <a:xfrm flipH="1">
            <a:off x="5539961" y="3132114"/>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Бульбашка прямої мови: прямокутна з округленими кутами 12">
            <a:extLst>
              <a:ext uri="{FF2B5EF4-FFF2-40B4-BE49-F238E27FC236}">
                <a16:creationId xmlns:a16="http://schemas.microsoft.com/office/drawing/2014/main" id="{C24D4B98-1E87-1DF8-A39D-95E87B9995BC}"/>
              </a:ext>
            </a:extLst>
          </p:cNvPr>
          <p:cNvSpPr/>
          <p:nvPr/>
        </p:nvSpPr>
        <p:spPr>
          <a:xfrm flipH="1">
            <a:off x="5539961" y="3978909"/>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Бульбашка прямої мови: прямокутна з округленими кутами 13">
            <a:extLst>
              <a:ext uri="{FF2B5EF4-FFF2-40B4-BE49-F238E27FC236}">
                <a16:creationId xmlns:a16="http://schemas.microsoft.com/office/drawing/2014/main" id="{2DB059E4-2BFC-E28A-AA1B-B7AC78B30699}"/>
              </a:ext>
            </a:extLst>
          </p:cNvPr>
          <p:cNvSpPr/>
          <p:nvPr/>
        </p:nvSpPr>
        <p:spPr>
          <a:xfrm flipH="1">
            <a:off x="5539961" y="4699894"/>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Бульбашка прямої мови: прямокутна з округленими кутами 14">
            <a:extLst>
              <a:ext uri="{FF2B5EF4-FFF2-40B4-BE49-F238E27FC236}">
                <a16:creationId xmlns:a16="http://schemas.microsoft.com/office/drawing/2014/main" id="{1459C45E-66B4-1F19-3D70-11A2BFED79EE}"/>
              </a:ext>
            </a:extLst>
          </p:cNvPr>
          <p:cNvSpPr/>
          <p:nvPr/>
        </p:nvSpPr>
        <p:spPr>
          <a:xfrm flipH="1">
            <a:off x="5539961" y="5198486"/>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extBox 1">
            <a:extLst>
              <a:ext uri="{FF2B5EF4-FFF2-40B4-BE49-F238E27FC236}">
                <a16:creationId xmlns:a16="http://schemas.microsoft.com/office/drawing/2014/main" id="{E370DC97-AFD6-B94B-4325-32880A50853C}"/>
              </a:ext>
            </a:extLst>
          </p:cNvPr>
          <p:cNvSpPr txBox="1"/>
          <p:nvPr/>
        </p:nvSpPr>
        <p:spPr>
          <a:xfrm>
            <a:off x="5845272" y="2580339"/>
            <a:ext cx="3649709"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Цитати ГО/ініціативних груп:</a:t>
            </a:r>
          </a:p>
        </p:txBody>
      </p:sp>
    </p:spTree>
    <p:extLst>
      <p:ext uri="{BB962C8B-B14F-4D97-AF65-F5344CB8AC3E}">
        <p14:creationId xmlns:p14="http://schemas.microsoft.com/office/powerpoint/2010/main" val="2339478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3F36F-8876-0F2C-86F0-4777C02E3A17}"/>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91A8AC32-D3D2-5782-7483-BC881ADC06E5}"/>
              </a:ext>
            </a:extLst>
          </p:cNvPr>
          <p:cNvSpPr/>
          <p:nvPr/>
        </p:nvSpPr>
        <p:spPr>
          <a:xfrm>
            <a:off x="3572935" y="1595127"/>
            <a:ext cx="8145537"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кутник 4">
            <a:extLst>
              <a:ext uri="{FF2B5EF4-FFF2-40B4-BE49-F238E27FC236}">
                <a16:creationId xmlns:a16="http://schemas.microsoft.com/office/drawing/2014/main" id="{7CF3EA99-79B6-6C08-E4D5-154A9A8FCDF5}"/>
              </a:ext>
            </a:extLst>
          </p:cNvPr>
          <p:cNvSpPr/>
          <p:nvPr/>
        </p:nvSpPr>
        <p:spPr>
          <a:xfrm>
            <a:off x="378590" y="1397964"/>
            <a:ext cx="11434820" cy="881249"/>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D6304130-E581-20BC-6DCA-F4FC9A99142C}"/>
              </a:ext>
            </a:extLst>
          </p:cNvPr>
          <p:cNvSpPr txBox="1"/>
          <p:nvPr/>
        </p:nvSpPr>
        <p:spPr>
          <a:xfrm>
            <a:off x="1487298" y="1367914"/>
            <a:ext cx="9889947" cy="997645"/>
          </a:xfrm>
          <a:prstGeom prst="rect">
            <a:avLst/>
          </a:prstGeom>
          <a:solidFill>
            <a:srgbClr val="F6F6F6"/>
          </a:solidFill>
        </p:spPr>
        <p:txBody>
          <a:bodyPr wrap="square">
            <a:spAutoFit/>
          </a:bodyPr>
          <a:lstStyle/>
          <a:p>
            <a:pPr algn="just">
              <a:lnSpc>
                <a:spcPct val="107000"/>
              </a:lnSpc>
              <a:spcAft>
                <a:spcPts val="800"/>
              </a:spcAft>
            </a:pPr>
            <a:r>
              <a:rPr lang="uk-UA" sz="1200" dirty="0">
                <a:latin typeface="Arial "/>
              </a:rPr>
              <a:t>​</a:t>
            </a:r>
            <a:r>
              <a:rPr lang="uk-UA" sz="1400" dirty="0">
                <a:effectLst/>
                <a:latin typeface="Arial "/>
                <a:ea typeface="Calibri" panose="020F0502020204030204" pitchFamily="34" charset="0"/>
              </a:rPr>
              <a:t>Серед ініціативних спільнот, яким вдалося залучити бенефіціарів є організації Дніпропетровської (</a:t>
            </a:r>
            <a:r>
              <a:rPr lang="uk-UA" sz="1400" b="1" dirty="0">
                <a:effectLst/>
                <a:latin typeface="Arial "/>
                <a:ea typeface="Calibri" panose="020F0502020204030204" pitchFamily="34" charset="0"/>
              </a:rPr>
              <a:t>18,%</a:t>
            </a:r>
            <a:r>
              <a:rPr lang="uk-UA" sz="1400" dirty="0">
                <a:effectLst/>
                <a:latin typeface="Arial "/>
                <a:ea typeface="Calibri" panose="020F0502020204030204" pitchFamily="34" charset="0"/>
              </a:rPr>
              <a:t> від тих, хто отримував допомогу), Полтавської (</a:t>
            </a:r>
            <a:r>
              <a:rPr lang="uk-UA" sz="1400" b="1" dirty="0">
                <a:effectLst/>
                <a:latin typeface="Arial "/>
                <a:ea typeface="Calibri" panose="020F0502020204030204" pitchFamily="34" charset="0"/>
              </a:rPr>
              <a:t>17%</a:t>
            </a:r>
            <a:r>
              <a:rPr lang="uk-UA" sz="1400" dirty="0">
                <a:effectLst/>
                <a:latin typeface="Arial "/>
                <a:ea typeface="Calibri" panose="020F0502020204030204" pitchFamily="34" charset="0"/>
              </a:rPr>
              <a:t> від тих, хто отримував допомогу) та Одеської (</a:t>
            </a:r>
            <a:r>
              <a:rPr lang="uk-UA" sz="1400" b="1" dirty="0">
                <a:latin typeface="Arial "/>
                <a:ea typeface="Calibri" panose="020F0502020204030204" pitchFamily="34" charset="0"/>
              </a:rPr>
              <a:t>9</a:t>
            </a:r>
            <a:r>
              <a:rPr lang="uk-UA" sz="1400" b="1" dirty="0">
                <a:effectLst/>
                <a:latin typeface="Arial "/>
                <a:ea typeface="Calibri" panose="020F0502020204030204" pitchFamily="34" charset="0"/>
              </a:rPr>
              <a:t>%</a:t>
            </a:r>
            <a:r>
              <a:rPr lang="uk-UA" sz="1400" dirty="0">
                <a:effectLst/>
                <a:latin typeface="Arial "/>
                <a:ea typeface="Calibri" panose="020F0502020204030204" pitchFamily="34" charset="0"/>
              </a:rPr>
              <a:t> від тих, хто отримував допомогу) областей. Аналіз відповідей респондентів-</a:t>
            </a:r>
            <a:r>
              <a:rPr lang="uk-UA" sz="1400" dirty="0" err="1">
                <a:effectLst/>
                <a:latin typeface="Arial "/>
                <a:ea typeface="Calibri" panose="020F0502020204030204" pitchFamily="34" charset="0"/>
              </a:rPr>
              <a:t>бенефіціарів</a:t>
            </a:r>
            <a:r>
              <a:rPr lang="uk-UA" sz="1400" dirty="0">
                <a:effectLst/>
                <a:latin typeface="Arial "/>
                <a:ea typeface="Calibri" panose="020F0502020204030204" pitchFamily="34" charset="0"/>
              </a:rPr>
              <a:t> дозволив виявити основні форми допомоги </a:t>
            </a:r>
            <a:r>
              <a:rPr lang="uk-UA" sz="1400" dirty="0" err="1">
                <a:effectLst/>
                <a:latin typeface="Arial "/>
                <a:ea typeface="Calibri" panose="020F0502020204030204" pitchFamily="34" charset="0"/>
              </a:rPr>
              <a:t>бенефіціарів</a:t>
            </a:r>
            <a:r>
              <a:rPr lang="uk-UA" sz="1400" dirty="0">
                <a:effectLst/>
                <a:latin typeface="Arial "/>
                <a:ea typeface="Calibri" panose="020F0502020204030204" pitchFamily="34" charset="0"/>
              </a:rPr>
              <a:t>: </a:t>
            </a:r>
            <a:endParaRPr lang="uk-UA" sz="1200" kern="0" dirty="0">
              <a:effectLst/>
              <a:latin typeface="Arial "/>
              <a:ea typeface="Trebuchet MS" panose="020B060302020202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986C561A-4368-3857-6B78-C2163681B920}"/>
              </a:ext>
            </a:extLst>
          </p:cNvPr>
          <p:cNvSpPr/>
          <p:nvPr/>
        </p:nvSpPr>
        <p:spPr>
          <a:xfrm>
            <a:off x="575999" y="1367914"/>
            <a:ext cx="911299" cy="97935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кутник 11">
            <a:extLst>
              <a:ext uri="{FF2B5EF4-FFF2-40B4-BE49-F238E27FC236}">
                <a16:creationId xmlns:a16="http://schemas.microsoft.com/office/drawing/2014/main" id="{F4EC8A4C-EF55-000A-00D5-6CD4D6AE99D8}"/>
              </a:ext>
            </a:extLst>
          </p:cNvPr>
          <p:cNvSpPr/>
          <p:nvPr/>
        </p:nvSpPr>
        <p:spPr>
          <a:xfrm>
            <a:off x="575999" y="325819"/>
            <a:ext cx="9500873"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3200" b="1" kern="0" dirty="0">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Залученість бенефіціарів до реалізації міні-</a:t>
            </a:r>
            <a:r>
              <a:rPr lang="uk-UA" sz="3200" b="1" kern="0" dirty="0" err="1">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проєків</a:t>
            </a:r>
            <a:endParaRPr lang="uk-UA" sz="3200" kern="100" dirty="0">
              <a:solidFill>
                <a:schemeClr val="tx1"/>
              </a:solidFill>
              <a:effectLst/>
              <a:latin typeface="Arial Black" panose="020B0A04020102020204" pitchFamily="34" charset="0"/>
              <a:ea typeface="Calibri" panose="020F0502020204030204" pitchFamily="34" charset="0"/>
              <a:cs typeface="Times New Roman" panose="02020603050405020304" pitchFamily="18" charset="0"/>
            </a:endParaRPr>
          </a:p>
          <a:p>
            <a:endParaRPr lang="ru-RU" dirty="0"/>
          </a:p>
        </p:txBody>
      </p:sp>
      <p:sp>
        <p:nvSpPr>
          <p:cNvPr id="33" name="TextBox 32">
            <a:extLst>
              <a:ext uri="{FF2B5EF4-FFF2-40B4-BE49-F238E27FC236}">
                <a16:creationId xmlns:a16="http://schemas.microsoft.com/office/drawing/2014/main" id="{88819696-04B8-305A-3654-0DAE0235F7A0}"/>
              </a:ext>
            </a:extLst>
          </p:cNvPr>
          <p:cNvSpPr txBox="1"/>
          <p:nvPr/>
        </p:nvSpPr>
        <p:spPr>
          <a:xfrm>
            <a:off x="5340708" y="2497586"/>
            <a:ext cx="6472702" cy="997645"/>
          </a:xfrm>
          <a:prstGeom prst="rect">
            <a:avLst/>
          </a:prstGeom>
          <a:noFill/>
        </p:spPr>
        <p:txBody>
          <a:bodyPr wrap="square">
            <a:spAutoFit/>
          </a:bodyPr>
          <a:lstStyle/>
          <a:p>
            <a:pPr marL="457200" algn="just">
              <a:lnSpc>
                <a:spcPct val="107000"/>
              </a:lnSpc>
              <a:spcAft>
                <a:spcPts val="800"/>
              </a:spcAft>
            </a:pPr>
            <a:r>
              <a:rPr lang="uk-UA" sz="1400" b="1" kern="0" dirty="0">
                <a:solidFill>
                  <a:schemeClr val="tx1"/>
                </a:solidFill>
                <a:effectLst/>
                <a:latin typeface="Arial "/>
                <a:ea typeface="Times New Roman" panose="02020603050405020304" pitchFamily="18" charset="0"/>
                <a:cs typeface="Times New Roman" panose="02020603050405020304" pitchFamily="18" charset="0"/>
              </a:rPr>
              <a:t>Залученість </a:t>
            </a:r>
            <a:r>
              <a:rPr lang="uk-UA" sz="1400" b="1" kern="0" dirty="0" err="1">
                <a:solidFill>
                  <a:schemeClr val="tx1"/>
                </a:solidFill>
                <a:effectLst/>
                <a:latin typeface="Arial "/>
                <a:ea typeface="Times New Roman" panose="02020603050405020304" pitchFamily="18" charset="0"/>
                <a:cs typeface="Times New Roman" panose="02020603050405020304" pitchFamily="18" charset="0"/>
              </a:rPr>
              <a:t>бенефіціарів</a:t>
            </a:r>
            <a:r>
              <a:rPr lang="uk-UA" sz="1400" b="1" kern="0" dirty="0">
                <a:solidFill>
                  <a:schemeClr val="tx1"/>
                </a:solidFill>
                <a:effectLst/>
                <a:latin typeface="Arial "/>
                <a:ea typeface="Times New Roman" panose="02020603050405020304" pitchFamily="18" charset="0"/>
                <a:cs typeface="Times New Roman" panose="02020603050405020304" pitchFamily="18" charset="0"/>
              </a:rPr>
              <a:t> </a:t>
            </a:r>
            <a:r>
              <a:rPr lang="uk-UA" sz="1400" kern="0" dirty="0">
                <a:effectLst/>
                <a:latin typeface="Arial "/>
                <a:ea typeface="Calibri" panose="020F0502020204030204" pitchFamily="34" charset="0"/>
                <a:cs typeface="Times New Roman" panose="02020603050405020304" pitchFamily="18" charset="0"/>
              </a:rPr>
              <a:t>сприятиме створенню у громадах осередків потенційної стійкої підтримки у подальшому як ініціативних спільнот, так і їх інших </a:t>
            </a:r>
            <a:r>
              <a:rPr lang="uk-UA" sz="1400" kern="0" dirty="0" err="1">
                <a:effectLst/>
                <a:latin typeface="Arial "/>
                <a:ea typeface="Calibri" panose="020F0502020204030204" pitchFamily="34" charset="0"/>
                <a:cs typeface="Times New Roman" panose="02020603050405020304" pitchFamily="18" charset="0"/>
              </a:rPr>
              <a:t>проєктів</a:t>
            </a:r>
            <a:r>
              <a:rPr lang="uk-UA" sz="1400" kern="0" dirty="0">
                <a:effectLst/>
                <a:latin typeface="Arial "/>
                <a:ea typeface="Calibri" panose="020F0502020204030204" pitchFamily="34" charset="0"/>
                <a:cs typeface="Times New Roman" panose="02020603050405020304" pitchFamily="18" charset="0"/>
              </a:rPr>
              <a:t>. Про це свідчать результати опитування респондентів-</a:t>
            </a:r>
            <a:r>
              <a:rPr lang="uk-UA" sz="1400" kern="0" dirty="0" err="1">
                <a:effectLst/>
                <a:latin typeface="Arial "/>
                <a:ea typeface="Calibri" panose="020F0502020204030204" pitchFamily="34" charset="0"/>
                <a:cs typeface="Times New Roman" panose="02020603050405020304" pitchFamily="18" charset="0"/>
              </a:rPr>
              <a:t>бенефіціарів</a:t>
            </a:r>
            <a:r>
              <a:rPr lang="uk-UA" sz="1400" kern="0" dirty="0">
                <a:effectLst/>
                <a:latin typeface="Arial "/>
                <a:ea typeface="Calibri" panose="020F0502020204030204" pitchFamily="34" charset="0"/>
                <a:cs typeface="Times New Roman" panose="02020603050405020304" pitchFamily="18" charset="0"/>
              </a:rPr>
              <a:t>:</a:t>
            </a:r>
            <a:endParaRPr lang="uk-UA" sz="1400" kern="100" dirty="0">
              <a:effectLst/>
              <a:latin typeface="Arial "/>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3E7FB04E-FC0E-DBD4-59DB-F28DF3322E20}"/>
              </a:ext>
            </a:extLst>
          </p:cNvPr>
          <p:cNvSpPr txBox="1"/>
          <p:nvPr/>
        </p:nvSpPr>
        <p:spPr>
          <a:xfrm>
            <a:off x="521293" y="2635023"/>
            <a:ext cx="4659410" cy="830997"/>
          </a:xfrm>
          <a:prstGeom prst="rect">
            <a:avLst/>
          </a:prstGeom>
          <a:noFill/>
        </p:spPr>
        <p:txBody>
          <a:bodyPr wrap="square">
            <a:spAutoFit/>
          </a:bodyPr>
          <a:lstStyle/>
          <a:p>
            <a:r>
              <a:rPr lang="uk-UA" sz="1400" b="1" dirty="0">
                <a:solidFill>
                  <a:srgbClr val="D0433A"/>
                </a:solidFill>
                <a:latin typeface="Arial" panose="020B0604020202020204" pitchFamily="34" charset="0"/>
                <a:ea typeface="Calibri" panose="020F0502020204030204" pitchFamily="34" charset="0"/>
              </a:rPr>
              <a:t>О</a:t>
            </a:r>
            <a:r>
              <a:rPr lang="uk-UA" sz="1400" b="1" dirty="0">
                <a:solidFill>
                  <a:srgbClr val="D0433A"/>
                </a:solidFill>
                <a:effectLst/>
                <a:latin typeface="Arial" panose="020B0604020202020204" pitchFamily="34" charset="0"/>
                <a:ea typeface="Calibri" panose="020F0502020204030204" pitchFamily="34" charset="0"/>
              </a:rPr>
              <a:t>сновні форми допомоги </a:t>
            </a:r>
            <a:r>
              <a:rPr lang="uk-UA" sz="1400" b="1" dirty="0" err="1">
                <a:solidFill>
                  <a:srgbClr val="D0433A"/>
                </a:solidFill>
                <a:effectLst/>
                <a:latin typeface="Arial" panose="020B0604020202020204" pitchFamily="34" charset="0"/>
                <a:ea typeface="Calibri" panose="020F0502020204030204" pitchFamily="34" charset="0"/>
              </a:rPr>
              <a:t>бенефіціарів</a:t>
            </a:r>
            <a:r>
              <a:rPr lang="uk-UA" sz="1400" b="1" dirty="0">
                <a:solidFill>
                  <a:srgbClr val="FF0000"/>
                </a:solidFill>
                <a:effectLst/>
                <a:latin typeface="Arial" panose="020B0604020202020204" pitchFamily="34" charset="0"/>
                <a:ea typeface="Calibri" panose="020F0502020204030204" pitchFamily="34" charset="0"/>
              </a:rPr>
              <a:t>: </a:t>
            </a:r>
          </a:p>
          <a:p>
            <a:endParaRPr lang="uk-UA" sz="1600" dirty="0">
              <a:solidFill>
                <a:srgbClr val="FF0000"/>
              </a:solidFill>
              <a:latin typeface="Arial" panose="020B0604020202020204" pitchFamily="34" charset="0"/>
            </a:endParaRPr>
          </a:p>
          <a:p>
            <a:endParaRPr lang="uk-UA" sz="1600" dirty="0">
              <a:solidFill>
                <a:srgbClr val="FF0000"/>
              </a:solidFill>
            </a:endParaRPr>
          </a:p>
        </p:txBody>
      </p:sp>
      <p:cxnSp>
        <p:nvCxnSpPr>
          <p:cNvPr id="4" name="Google Shape;459;p44">
            <a:extLst>
              <a:ext uri="{FF2B5EF4-FFF2-40B4-BE49-F238E27FC236}">
                <a16:creationId xmlns:a16="http://schemas.microsoft.com/office/drawing/2014/main" id="{C90761AD-E29D-2659-5803-8ECDB1F163DC}"/>
              </a:ext>
            </a:extLst>
          </p:cNvPr>
          <p:cNvCxnSpPr>
            <a:cxnSpLocks/>
          </p:cNvCxnSpPr>
          <p:nvPr/>
        </p:nvCxnSpPr>
        <p:spPr>
          <a:xfrm flipV="1">
            <a:off x="511628" y="3211180"/>
            <a:ext cx="0" cy="413306"/>
          </a:xfrm>
          <a:prstGeom prst="straightConnector1">
            <a:avLst/>
          </a:prstGeom>
          <a:noFill/>
          <a:ln w="19050" cap="rnd" cmpd="sng">
            <a:solidFill>
              <a:srgbClr val="C00000"/>
            </a:solidFill>
            <a:prstDash val="dot"/>
            <a:round/>
            <a:headEnd type="none" w="sm" len="sm"/>
            <a:tailEnd type="oval" w="lg" len="lg"/>
          </a:ln>
        </p:spPr>
      </p:cxnSp>
      <p:cxnSp>
        <p:nvCxnSpPr>
          <p:cNvPr id="7" name="Google Shape;465;p44">
            <a:extLst>
              <a:ext uri="{FF2B5EF4-FFF2-40B4-BE49-F238E27FC236}">
                <a16:creationId xmlns:a16="http://schemas.microsoft.com/office/drawing/2014/main" id="{4F109997-CBFE-7749-9F21-681B4F6A56FC}"/>
              </a:ext>
            </a:extLst>
          </p:cNvPr>
          <p:cNvCxnSpPr>
            <a:cxnSpLocks/>
          </p:cNvCxnSpPr>
          <p:nvPr/>
        </p:nvCxnSpPr>
        <p:spPr>
          <a:xfrm>
            <a:off x="511628" y="3216054"/>
            <a:ext cx="0" cy="596404"/>
          </a:xfrm>
          <a:prstGeom prst="straightConnector1">
            <a:avLst/>
          </a:prstGeom>
          <a:noFill/>
          <a:ln w="19050" cap="rnd" cmpd="sng">
            <a:solidFill>
              <a:srgbClr val="C00000"/>
            </a:solidFill>
            <a:prstDash val="dot"/>
            <a:round/>
            <a:headEnd type="none" w="sm" len="sm"/>
            <a:tailEnd type="oval" w="lg" len="lg"/>
          </a:ln>
        </p:spPr>
      </p:cxnSp>
      <p:cxnSp>
        <p:nvCxnSpPr>
          <p:cNvPr id="8" name="Google Shape;466;p44">
            <a:extLst>
              <a:ext uri="{FF2B5EF4-FFF2-40B4-BE49-F238E27FC236}">
                <a16:creationId xmlns:a16="http://schemas.microsoft.com/office/drawing/2014/main" id="{F6EC150F-64A6-12E4-A669-F05115756591}"/>
              </a:ext>
            </a:extLst>
          </p:cNvPr>
          <p:cNvCxnSpPr>
            <a:cxnSpLocks/>
          </p:cNvCxnSpPr>
          <p:nvPr/>
        </p:nvCxnSpPr>
        <p:spPr>
          <a:xfrm>
            <a:off x="511628" y="4056033"/>
            <a:ext cx="0" cy="1107831"/>
          </a:xfrm>
          <a:prstGeom prst="straightConnector1">
            <a:avLst/>
          </a:prstGeom>
          <a:noFill/>
          <a:ln w="19050" cap="rnd" cmpd="sng">
            <a:solidFill>
              <a:srgbClr val="C00000"/>
            </a:solidFill>
            <a:prstDash val="dot"/>
            <a:round/>
            <a:headEnd type="none" w="sm" len="sm"/>
            <a:tailEnd type="oval" w="lg" len="lg"/>
          </a:ln>
        </p:spPr>
      </p:cxnSp>
      <p:sp>
        <p:nvSpPr>
          <p:cNvPr id="27" name="TextBox 26">
            <a:extLst>
              <a:ext uri="{FF2B5EF4-FFF2-40B4-BE49-F238E27FC236}">
                <a16:creationId xmlns:a16="http://schemas.microsoft.com/office/drawing/2014/main" id="{4243F1BD-C3B8-0E93-81E1-838497AF21BB}"/>
              </a:ext>
            </a:extLst>
          </p:cNvPr>
          <p:cNvSpPr txBox="1"/>
          <p:nvPr/>
        </p:nvSpPr>
        <p:spPr>
          <a:xfrm>
            <a:off x="601960" y="3081203"/>
            <a:ext cx="3990612" cy="2251835"/>
          </a:xfrm>
          <a:prstGeom prst="rect">
            <a:avLst/>
          </a:prstGeom>
          <a:noFill/>
        </p:spPr>
        <p:txBody>
          <a:bodyPr wrap="square">
            <a:spAutoFit/>
          </a:bodyPr>
          <a:lstStyle/>
          <a:p>
            <a:pPr lvl="0" algn="just">
              <a:lnSpc>
                <a:spcPct val="107000"/>
              </a:lnSpc>
            </a:pPr>
            <a:r>
              <a:rPr lang="uk-UA" sz="1200" kern="100" dirty="0">
                <a:latin typeface="Arial "/>
                <a:ea typeface="Calibri" panose="020F0502020204030204" pitchFamily="34" charset="0"/>
                <a:cs typeface="Times New Roman" panose="02020603050405020304" pitchFamily="18" charset="0"/>
              </a:rPr>
              <a:t>П</a:t>
            </a:r>
            <a:r>
              <a:rPr lang="uk-UA" sz="1200" kern="100" dirty="0">
                <a:effectLst/>
                <a:latin typeface="Arial "/>
                <a:ea typeface="Calibri" panose="020F0502020204030204" pitchFamily="34" charset="0"/>
                <a:cs typeface="Times New Roman" panose="02020603050405020304" pitchFamily="18" charset="0"/>
              </a:rPr>
              <a:t>ідвищення обізнаності про </a:t>
            </a:r>
            <a:r>
              <a:rPr lang="uk-UA" sz="1200" kern="100" dirty="0" err="1">
                <a:effectLst/>
                <a:latin typeface="Arial "/>
                <a:ea typeface="Calibri" panose="020F0502020204030204" pitchFamily="34" charset="0"/>
                <a:cs typeface="Times New Roman" panose="02020603050405020304" pitchFamily="18" charset="0"/>
              </a:rPr>
              <a:t>проєкт</a:t>
            </a:r>
            <a:r>
              <a:rPr lang="uk-UA" sz="1200" kern="100" dirty="0">
                <a:effectLst/>
                <a:latin typeface="Arial "/>
                <a:ea typeface="Calibri" panose="020F0502020204030204" pitchFamily="34" charset="0"/>
                <a:cs typeface="Times New Roman" panose="02020603050405020304" pitchFamily="18" charset="0"/>
              </a:rPr>
              <a:t> у спільноті; </a:t>
            </a:r>
          </a:p>
          <a:p>
            <a:pPr lvl="0" algn="just">
              <a:lnSpc>
                <a:spcPct val="107000"/>
              </a:lnSpc>
            </a:pPr>
            <a:endParaRPr lang="uk-UA" sz="1200" kern="100" dirty="0">
              <a:effectLst/>
              <a:latin typeface="Arial "/>
              <a:ea typeface="Calibri" panose="020F0502020204030204" pitchFamily="34" charset="0"/>
              <a:cs typeface="Times New Roman" panose="02020603050405020304" pitchFamily="18" charset="0"/>
            </a:endParaRPr>
          </a:p>
          <a:p>
            <a:pPr lvl="0" algn="just">
              <a:lnSpc>
                <a:spcPct val="107000"/>
              </a:lnSpc>
            </a:pPr>
            <a:r>
              <a:rPr lang="uk-UA" sz="1200" kern="100" dirty="0">
                <a:latin typeface="Arial "/>
                <a:ea typeface="Calibri" panose="020F0502020204030204" pitchFamily="34" charset="0"/>
                <a:cs typeface="Times New Roman" panose="02020603050405020304" pitchFamily="18" charset="0"/>
              </a:rPr>
              <a:t>П</a:t>
            </a:r>
            <a:r>
              <a:rPr lang="uk-UA" sz="1200" kern="100" dirty="0">
                <a:effectLst/>
                <a:latin typeface="Arial "/>
                <a:ea typeface="Calibri" panose="020F0502020204030204" pitchFamily="34" charset="0"/>
                <a:cs typeface="Times New Roman" panose="02020603050405020304" pitchFamily="18" charset="0"/>
              </a:rPr>
              <a:t>ідсилення позитивного іміджу </a:t>
            </a:r>
            <a:r>
              <a:rPr lang="uk-UA" sz="1200" kern="100" dirty="0" err="1">
                <a:effectLst/>
                <a:latin typeface="Arial "/>
                <a:ea typeface="Calibri" panose="020F0502020204030204" pitchFamily="34" charset="0"/>
                <a:cs typeface="Times New Roman" panose="02020603050405020304" pitchFamily="18" charset="0"/>
              </a:rPr>
              <a:t>проєкту</a:t>
            </a:r>
            <a:r>
              <a:rPr lang="uk-UA" sz="1200" kern="100" dirty="0">
                <a:effectLst/>
                <a:latin typeface="Arial "/>
                <a:ea typeface="Calibri" panose="020F0502020204030204" pitchFamily="34" charset="0"/>
                <a:cs typeface="Times New Roman" panose="02020603050405020304" pitchFamily="18" charset="0"/>
              </a:rPr>
              <a:t> серед місцевих та міжнародних організацій; </a:t>
            </a:r>
          </a:p>
          <a:p>
            <a:pPr lvl="0" algn="just">
              <a:lnSpc>
                <a:spcPct val="107000"/>
              </a:lnSpc>
            </a:pPr>
            <a:endParaRPr lang="uk-UA" sz="1200" kern="100" dirty="0">
              <a:effectLst/>
              <a:latin typeface="Arial "/>
              <a:ea typeface="Calibri" panose="020F0502020204030204" pitchFamily="34" charset="0"/>
              <a:cs typeface="Times New Roman" panose="02020603050405020304" pitchFamily="18" charset="0"/>
            </a:endParaRPr>
          </a:p>
          <a:p>
            <a:pPr lvl="0" algn="just">
              <a:lnSpc>
                <a:spcPct val="107000"/>
              </a:lnSpc>
            </a:pPr>
            <a:r>
              <a:rPr lang="uk-UA" sz="1200" kern="100" dirty="0">
                <a:latin typeface="Arial "/>
                <a:ea typeface="Calibri" panose="020F0502020204030204" pitchFamily="34" charset="0"/>
                <a:cs typeface="Times New Roman" panose="02020603050405020304" pitchFamily="18" charset="0"/>
              </a:rPr>
              <a:t>З</a:t>
            </a:r>
            <a:r>
              <a:rPr lang="uk-UA" sz="1200" kern="100" dirty="0">
                <a:effectLst/>
                <a:latin typeface="Arial "/>
                <a:ea typeface="Calibri" panose="020F0502020204030204" pitchFamily="34" charset="0"/>
                <a:cs typeface="Times New Roman" panose="02020603050405020304" pitchFamily="18" charset="0"/>
              </a:rPr>
              <a:t>більшення зацікавленості представників спільноти  у </a:t>
            </a:r>
            <a:r>
              <a:rPr lang="uk-UA" sz="1200" kern="100" dirty="0" err="1">
                <a:effectLst/>
                <a:latin typeface="Arial "/>
                <a:ea typeface="Calibri" panose="020F0502020204030204" pitchFamily="34" charset="0"/>
                <a:cs typeface="Times New Roman" panose="02020603050405020304" pitchFamily="18" charset="0"/>
              </a:rPr>
              <a:t>проєкті</a:t>
            </a:r>
            <a:r>
              <a:rPr lang="uk-UA" sz="1200" kern="100" dirty="0">
                <a:effectLst/>
                <a:latin typeface="Arial "/>
                <a:ea typeface="Calibri" panose="020F0502020204030204" pitchFamily="34" charset="0"/>
                <a:cs typeface="Times New Roman" panose="02020603050405020304" pitchFamily="18" charset="0"/>
              </a:rPr>
              <a:t>;</a:t>
            </a:r>
          </a:p>
          <a:p>
            <a:pPr lvl="0" algn="just">
              <a:lnSpc>
                <a:spcPct val="107000"/>
              </a:lnSpc>
            </a:pPr>
            <a:r>
              <a:rPr lang="uk-UA" sz="1200" kern="100" dirty="0">
                <a:effectLst/>
                <a:latin typeface="Arial "/>
                <a:ea typeface="Calibri" panose="020F0502020204030204" pitchFamily="34" charset="0"/>
                <a:cs typeface="Times New Roman" panose="02020603050405020304" pitchFamily="18" charset="0"/>
              </a:rPr>
              <a:t>залучення людей до участі в </a:t>
            </a:r>
            <a:r>
              <a:rPr lang="uk-UA" sz="1200" kern="100" dirty="0" err="1">
                <a:effectLst/>
                <a:latin typeface="Arial "/>
                <a:ea typeface="Calibri" panose="020F0502020204030204" pitchFamily="34" charset="0"/>
                <a:cs typeface="Times New Roman" panose="02020603050405020304" pitchFamily="18" charset="0"/>
              </a:rPr>
              <a:t>проєкті</a:t>
            </a:r>
            <a:r>
              <a:rPr lang="uk-UA" sz="1200" kern="100" dirty="0">
                <a:effectLst/>
                <a:latin typeface="Arial "/>
                <a:ea typeface="Calibri" panose="020F0502020204030204" pitchFamily="34" charset="0"/>
                <a:cs typeface="Times New Roman" panose="02020603050405020304" pitchFamily="18" charset="0"/>
              </a:rPr>
              <a:t>;</a:t>
            </a:r>
          </a:p>
          <a:p>
            <a:pPr lvl="0" algn="just">
              <a:lnSpc>
                <a:spcPct val="107000"/>
              </a:lnSpc>
            </a:pPr>
            <a:endParaRPr lang="uk-UA" sz="1200" kern="100" dirty="0">
              <a:effectLst/>
              <a:latin typeface="Arial "/>
              <a:ea typeface="Calibri" panose="020F0502020204030204" pitchFamily="34" charset="0"/>
              <a:cs typeface="Times New Roman" panose="02020603050405020304" pitchFamily="18" charset="0"/>
            </a:endParaRPr>
          </a:p>
          <a:p>
            <a:pPr lvl="0" algn="just">
              <a:lnSpc>
                <a:spcPct val="107000"/>
              </a:lnSpc>
              <a:spcAft>
                <a:spcPts val="800"/>
              </a:spcAft>
            </a:pPr>
            <a:r>
              <a:rPr lang="uk-UA" sz="1200" kern="100" dirty="0">
                <a:latin typeface="Arial "/>
                <a:ea typeface="Calibri" panose="020F0502020204030204" pitchFamily="34" charset="0"/>
                <a:cs typeface="Times New Roman" panose="02020603050405020304" pitchFamily="18" charset="0"/>
              </a:rPr>
              <a:t>П</a:t>
            </a:r>
            <a:r>
              <a:rPr lang="uk-UA" sz="1200" kern="100" dirty="0">
                <a:effectLst/>
                <a:latin typeface="Arial "/>
                <a:ea typeface="Calibri" panose="020F0502020204030204" pitchFamily="34" charset="0"/>
                <a:cs typeface="Times New Roman" panose="02020603050405020304" pitchFamily="18" charset="0"/>
              </a:rPr>
              <a:t>окращення виконання завдань для досягнення цілей </a:t>
            </a:r>
            <a:r>
              <a:rPr lang="uk-UA" sz="1200" kern="100" dirty="0" err="1">
                <a:effectLst/>
                <a:latin typeface="Arial "/>
                <a:ea typeface="Calibri" panose="020F0502020204030204" pitchFamily="34" charset="0"/>
                <a:cs typeface="Times New Roman" panose="02020603050405020304" pitchFamily="18" charset="0"/>
              </a:rPr>
              <a:t>проєкту</a:t>
            </a:r>
            <a:r>
              <a:rPr lang="uk-UA" sz="1200" kern="100" dirty="0">
                <a:effectLst/>
                <a:latin typeface="Arial "/>
                <a:ea typeface="Calibri" panose="020F0502020204030204" pitchFamily="34" charset="0"/>
                <a:cs typeface="Times New Roman" panose="02020603050405020304" pitchFamily="18" charset="0"/>
              </a:rPr>
              <a:t>.</a:t>
            </a:r>
          </a:p>
        </p:txBody>
      </p:sp>
      <p:graphicFrame>
        <p:nvGraphicFramePr>
          <p:cNvPr id="39" name="Діаграма 38">
            <a:extLst>
              <a:ext uri="{FF2B5EF4-FFF2-40B4-BE49-F238E27FC236}">
                <a16:creationId xmlns:a16="http://schemas.microsoft.com/office/drawing/2014/main" id="{4A846048-FC7F-EFF3-921D-2025291FEE48}"/>
              </a:ext>
            </a:extLst>
          </p:cNvPr>
          <p:cNvGraphicFramePr/>
          <p:nvPr>
            <p:extLst>
              <p:ext uri="{D42A27DB-BD31-4B8C-83A1-F6EECF244321}">
                <p14:modId xmlns:p14="http://schemas.microsoft.com/office/powerpoint/2010/main" val="2565352235"/>
              </p:ext>
            </p:extLst>
          </p:nvPr>
        </p:nvGraphicFramePr>
        <p:xfrm>
          <a:off x="6328004" y="3624486"/>
          <a:ext cx="4498109" cy="285120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6FCA9B85-3C7D-BB57-10CF-E18F2CC28FE9}"/>
              </a:ext>
            </a:extLst>
          </p:cNvPr>
          <p:cNvSpPr txBox="1"/>
          <p:nvPr/>
        </p:nvSpPr>
        <p:spPr>
          <a:xfrm>
            <a:off x="8802543" y="6198690"/>
            <a:ext cx="1708801" cy="276999"/>
          </a:xfrm>
          <a:prstGeom prst="rect">
            <a:avLst/>
          </a:prstGeom>
          <a:noFill/>
        </p:spPr>
        <p:txBody>
          <a:bodyPr wrap="none" rtlCol="0">
            <a:spAutoFit/>
          </a:bodyPr>
          <a:lstStyle/>
          <a:p>
            <a:r>
              <a:rPr lang="uk-UA" sz="1200" i="1" dirty="0">
                <a:solidFill>
                  <a:schemeClr val="bg1">
                    <a:lumMod val="65000"/>
                  </a:schemeClr>
                </a:solidFill>
              </a:rPr>
              <a:t>Важко відповісти – 4%</a:t>
            </a:r>
          </a:p>
        </p:txBody>
      </p:sp>
      <p:sp>
        <p:nvSpPr>
          <p:cNvPr id="11" name="TextBox 10">
            <a:extLst>
              <a:ext uri="{FF2B5EF4-FFF2-40B4-BE49-F238E27FC236}">
                <a16:creationId xmlns:a16="http://schemas.microsoft.com/office/drawing/2014/main" id="{44C9C5C0-6CAB-1B2B-E94C-56615BA7353B}"/>
              </a:ext>
            </a:extLst>
          </p:cNvPr>
          <p:cNvSpPr txBox="1"/>
          <p:nvPr/>
        </p:nvSpPr>
        <p:spPr>
          <a:xfrm>
            <a:off x="7075366" y="4912260"/>
            <a:ext cx="755292" cy="275653"/>
          </a:xfrm>
          <a:prstGeom prst="rect">
            <a:avLst/>
          </a:prstGeom>
          <a:noFill/>
        </p:spPr>
        <p:txBody>
          <a:bodyPr wrap="square">
            <a:spAutoFit/>
          </a:bodyPr>
          <a:lstStyle/>
          <a:p>
            <a:pPr algn="just">
              <a:lnSpc>
                <a:spcPct val="107000"/>
              </a:lnSpc>
              <a:spcAft>
                <a:spcPts val="800"/>
              </a:spcAft>
            </a:pPr>
            <a:r>
              <a:rPr lang="uk-UA" sz="1200" b="1" dirty="0">
                <a:latin typeface="Arial "/>
              </a:rPr>
              <a:t>Готові</a:t>
            </a:r>
            <a:endParaRPr lang="uk-UA" sz="1400" dirty="0">
              <a:latin typeface="Arial "/>
            </a:endParaRPr>
          </a:p>
        </p:txBody>
      </p:sp>
      <p:sp>
        <p:nvSpPr>
          <p:cNvPr id="9" name="TextBox 8">
            <a:extLst>
              <a:ext uri="{FF2B5EF4-FFF2-40B4-BE49-F238E27FC236}">
                <a16:creationId xmlns:a16="http://schemas.microsoft.com/office/drawing/2014/main" id="{3E4A405D-AC48-B382-F1A3-32502941A02A}"/>
              </a:ext>
            </a:extLst>
          </p:cNvPr>
          <p:cNvSpPr txBox="1"/>
          <p:nvPr/>
        </p:nvSpPr>
        <p:spPr>
          <a:xfrm>
            <a:off x="5820848" y="3787722"/>
            <a:ext cx="3649709" cy="536622"/>
          </a:xfrm>
          <a:prstGeom prst="rect">
            <a:avLst/>
          </a:prstGeom>
          <a:noFill/>
        </p:spPr>
        <p:txBody>
          <a:bodyPr wrap="square" rtlCol="0">
            <a:spAutoFit/>
          </a:bodyPr>
          <a:lstStyle/>
          <a:p>
            <a:pPr algn="just">
              <a:lnSpc>
                <a:spcPct val="107000"/>
              </a:lnSpc>
            </a:pPr>
            <a:r>
              <a:rPr lang="ru-RU" sz="1400" b="1" kern="0" dirty="0" err="1">
                <a:solidFill>
                  <a:srgbClr val="D0433A"/>
                </a:solidFill>
                <a:latin typeface="Arial" panose="020B0604020202020204" pitchFamily="34" charset="0"/>
              </a:rPr>
              <a:t>Готовність</a:t>
            </a:r>
            <a:r>
              <a:rPr lang="ru-RU" sz="1400" b="1" kern="0" dirty="0">
                <a:solidFill>
                  <a:srgbClr val="D0433A"/>
                </a:solidFill>
                <a:latin typeface="Arial" panose="020B0604020202020204" pitchFamily="34" charset="0"/>
              </a:rPr>
              <a:t> бенефіціарів до </a:t>
            </a:r>
            <a:r>
              <a:rPr lang="ru-RU" sz="1400" b="1" kern="0" dirty="0" err="1">
                <a:solidFill>
                  <a:srgbClr val="D0433A"/>
                </a:solidFill>
                <a:latin typeface="Arial" panose="020B0604020202020204" pitchFamily="34" charset="0"/>
              </a:rPr>
              <a:t>підтримки</a:t>
            </a:r>
            <a:r>
              <a:rPr lang="ru-RU" sz="1400" b="1" kern="0" dirty="0">
                <a:solidFill>
                  <a:srgbClr val="D0433A"/>
                </a:solidFill>
                <a:latin typeface="Arial" panose="020B0604020202020204" pitchFamily="34" charset="0"/>
              </a:rPr>
              <a:t> ГО в </a:t>
            </a:r>
            <a:r>
              <a:rPr lang="ru-RU" sz="1400" b="1" kern="0" dirty="0" err="1">
                <a:solidFill>
                  <a:srgbClr val="D0433A"/>
                </a:solidFill>
                <a:latin typeface="Arial" panose="020B0604020202020204" pitchFamily="34" charset="0"/>
              </a:rPr>
              <a:t>майбутньому</a:t>
            </a:r>
            <a:r>
              <a:rPr lang="uk-UA" sz="1400" b="1" kern="0" dirty="0">
                <a:solidFill>
                  <a:srgbClr val="D0433A"/>
                </a:solidFill>
                <a:latin typeface="Arial" panose="020B0604020202020204" pitchFamily="34" charset="0"/>
              </a:rPr>
              <a:t>:</a:t>
            </a:r>
          </a:p>
        </p:txBody>
      </p:sp>
      <p:cxnSp>
        <p:nvCxnSpPr>
          <p:cNvPr id="10" name="Google Shape;465;p44">
            <a:extLst>
              <a:ext uri="{FF2B5EF4-FFF2-40B4-BE49-F238E27FC236}">
                <a16:creationId xmlns:a16="http://schemas.microsoft.com/office/drawing/2014/main" id="{B169261A-BFE0-3EC5-48C8-2FDCFB234B8D}"/>
              </a:ext>
            </a:extLst>
          </p:cNvPr>
          <p:cNvCxnSpPr>
            <a:cxnSpLocks/>
          </p:cNvCxnSpPr>
          <p:nvPr/>
        </p:nvCxnSpPr>
        <p:spPr>
          <a:xfrm>
            <a:off x="511628" y="3764423"/>
            <a:ext cx="0" cy="596404"/>
          </a:xfrm>
          <a:prstGeom prst="straightConnector1">
            <a:avLst/>
          </a:prstGeom>
          <a:noFill/>
          <a:ln w="19050" cap="rnd" cmpd="sng">
            <a:solidFill>
              <a:srgbClr val="C00000"/>
            </a:solidFill>
            <a:prstDash val="dot"/>
            <a:round/>
            <a:headEnd type="none" w="sm" len="sm"/>
            <a:tailEnd type="oval" w="lg" len="lg"/>
          </a:ln>
        </p:spPr>
      </p:cxnSp>
    </p:spTree>
    <p:extLst>
      <p:ext uri="{BB962C8B-B14F-4D97-AF65-F5344CB8AC3E}">
        <p14:creationId xmlns:p14="http://schemas.microsoft.com/office/powerpoint/2010/main" val="148429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42FC7-0FF4-8D60-2BFD-683E5A0CA80C}"/>
            </a:ext>
          </a:extLst>
        </p:cNvPr>
        <p:cNvGrpSpPr/>
        <p:nvPr/>
      </p:nvGrpSpPr>
      <p:grpSpPr>
        <a:xfrm>
          <a:off x="0" y="0"/>
          <a:ext cx="0" cy="0"/>
          <a:chOff x="0" y="0"/>
          <a:chExt cx="0" cy="0"/>
        </a:xfrm>
      </p:grpSpPr>
      <p:sp>
        <p:nvSpPr>
          <p:cNvPr id="12" name="Прямокутник 11">
            <a:extLst>
              <a:ext uri="{FF2B5EF4-FFF2-40B4-BE49-F238E27FC236}">
                <a16:creationId xmlns:a16="http://schemas.microsoft.com/office/drawing/2014/main" id="{E461E136-B3CC-BBDA-DFFF-B2D348AD158E}"/>
              </a:ext>
            </a:extLst>
          </p:cNvPr>
          <p:cNvSpPr/>
          <p:nvPr/>
        </p:nvSpPr>
        <p:spPr>
          <a:xfrm>
            <a:off x="405115" y="325819"/>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кутник 5">
            <a:extLst>
              <a:ext uri="{FF2B5EF4-FFF2-40B4-BE49-F238E27FC236}">
                <a16:creationId xmlns:a16="http://schemas.microsoft.com/office/drawing/2014/main" id="{9FB000BA-1209-F7E9-8091-F06993D61C50}"/>
              </a:ext>
            </a:extLst>
          </p:cNvPr>
          <p:cNvSpPr/>
          <p:nvPr/>
        </p:nvSpPr>
        <p:spPr>
          <a:xfrm>
            <a:off x="418529" y="1555673"/>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кутник 4">
            <a:extLst>
              <a:ext uri="{FF2B5EF4-FFF2-40B4-BE49-F238E27FC236}">
                <a16:creationId xmlns:a16="http://schemas.microsoft.com/office/drawing/2014/main" id="{0FB5FE2C-66AF-294F-D3D6-3A2544545C1E}"/>
              </a:ext>
            </a:extLst>
          </p:cNvPr>
          <p:cNvSpPr/>
          <p:nvPr/>
        </p:nvSpPr>
        <p:spPr>
          <a:xfrm>
            <a:off x="405115" y="1539086"/>
            <a:ext cx="11434820"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кутник 14">
            <a:extLst>
              <a:ext uri="{FF2B5EF4-FFF2-40B4-BE49-F238E27FC236}">
                <a16:creationId xmlns:a16="http://schemas.microsoft.com/office/drawing/2014/main" id="{62E24376-3227-B96C-8E56-8604947AE619}"/>
              </a:ext>
            </a:extLst>
          </p:cNvPr>
          <p:cNvSpPr/>
          <p:nvPr/>
        </p:nvSpPr>
        <p:spPr>
          <a:xfrm>
            <a:off x="424460" y="1537122"/>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TextBox 32">
            <a:extLst>
              <a:ext uri="{FF2B5EF4-FFF2-40B4-BE49-F238E27FC236}">
                <a16:creationId xmlns:a16="http://schemas.microsoft.com/office/drawing/2014/main" id="{46FAD86D-657A-0204-8773-803905D4F8E5}"/>
              </a:ext>
            </a:extLst>
          </p:cNvPr>
          <p:cNvSpPr txBox="1"/>
          <p:nvPr/>
        </p:nvSpPr>
        <p:spPr>
          <a:xfrm>
            <a:off x="5248275" y="3050522"/>
            <a:ext cx="6472702" cy="601640"/>
          </a:xfrm>
          <a:prstGeom prst="rect">
            <a:avLst/>
          </a:prstGeom>
          <a:noFill/>
        </p:spPr>
        <p:txBody>
          <a:bodyPr wrap="square">
            <a:spAutoFit/>
          </a:bodyPr>
          <a:lstStyle/>
          <a:p>
            <a:pPr marL="457200">
              <a:lnSpc>
                <a:spcPct val="115000"/>
              </a:lnSpc>
              <a:spcAft>
                <a:spcPts val="800"/>
              </a:spcAft>
            </a:pPr>
            <a:endParaRPr lang="uk-UA" sz="1200" i="1" kern="100" dirty="0">
              <a:effectLst/>
              <a:latin typeface="Arial "/>
              <a:ea typeface="Aptos" panose="020B0004020202020204" pitchFamily="34" charset="0"/>
              <a:cs typeface="Times New Roman" panose="02020603050405020304" pitchFamily="18" charset="0"/>
            </a:endParaRPr>
          </a:p>
          <a:p>
            <a:pPr marL="457200">
              <a:lnSpc>
                <a:spcPct val="115000"/>
              </a:lnSpc>
              <a:spcAft>
                <a:spcPts val="800"/>
              </a:spcAft>
            </a:pPr>
            <a:endParaRPr lang="uk-UA" sz="1200" kern="100" dirty="0">
              <a:effectLst/>
              <a:latin typeface="Arial "/>
              <a:ea typeface="Aptos" panose="020B0004020202020204" pitchFamily="34" charset="0"/>
              <a:cs typeface="Times New Roman" panose="02020603050405020304" pitchFamily="18" charset="0"/>
            </a:endParaRPr>
          </a:p>
        </p:txBody>
      </p:sp>
      <p:sp>
        <p:nvSpPr>
          <p:cNvPr id="38" name="Бульбашка прямої мови: прямокутна з округленими кутами 37">
            <a:extLst>
              <a:ext uri="{FF2B5EF4-FFF2-40B4-BE49-F238E27FC236}">
                <a16:creationId xmlns:a16="http://schemas.microsoft.com/office/drawing/2014/main" id="{9669A33F-7852-566D-55BA-87B32978436C}"/>
              </a:ext>
            </a:extLst>
          </p:cNvPr>
          <p:cNvSpPr/>
          <p:nvPr/>
        </p:nvSpPr>
        <p:spPr>
          <a:xfrm flipH="1">
            <a:off x="5344757" y="3089559"/>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Бульбашка прямої мови: прямокутна з округленими кутами 40">
            <a:extLst>
              <a:ext uri="{FF2B5EF4-FFF2-40B4-BE49-F238E27FC236}">
                <a16:creationId xmlns:a16="http://schemas.microsoft.com/office/drawing/2014/main" id="{432F9DB3-316F-A84A-D29A-D2A447813091}"/>
              </a:ext>
            </a:extLst>
          </p:cNvPr>
          <p:cNvSpPr/>
          <p:nvPr/>
        </p:nvSpPr>
        <p:spPr>
          <a:xfrm flipH="1">
            <a:off x="5344757" y="3770044"/>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extBox 1">
            <a:extLst>
              <a:ext uri="{FF2B5EF4-FFF2-40B4-BE49-F238E27FC236}">
                <a16:creationId xmlns:a16="http://schemas.microsoft.com/office/drawing/2014/main" id="{31570F56-5228-2E6B-9CF0-A4A05F6D304A}"/>
              </a:ext>
            </a:extLst>
          </p:cNvPr>
          <p:cNvSpPr txBox="1"/>
          <p:nvPr/>
        </p:nvSpPr>
        <p:spPr>
          <a:xfrm>
            <a:off x="1380853" y="1555673"/>
            <a:ext cx="9325247" cy="868507"/>
          </a:xfrm>
          <a:prstGeom prst="rect">
            <a:avLst/>
          </a:prstGeom>
          <a:solidFill>
            <a:srgbClr val="F6F6F6"/>
          </a:solidFill>
        </p:spPr>
        <p:txBody>
          <a:bodyPr wrap="square">
            <a:spAutoFit/>
          </a:bodyPr>
          <a:lstStyle/>
          <a:p>
            <a:pPr algn="just">
              <a:lnSpc>
                <a:spcPct val="107000"/>
              </a:lnSpc>
              <a:spcAft>
                <a:spcPts val="800"/>
              </a:spcAft>
            </a:pPr>
            <a:r>
              <a:rPr lang="uk-UA" sz="1200" dirty="0">
                <a:effectLst/>
                <a:latin typeface="Arial" panose="020B0604020202020204" pitchFamily="34" charset="0"/>
                <a:ea typeface="Calibri" panose="020F0502020204030204" pitchFamily="34" charset="0"/>
              </a:rPr>
              <a:t>Результати опитування тих, хто отримував допомогу засвідчили наявність не лише організованої системи комунікації із ініціативними групами під час реалізації міні-</a:t>
            </a:r>
            <a:r>
              <a:rPr lang="uk-UA" sz="1200" dirty="0" err="1">
                <a:effectLst/>
                <a:latin typeface="Arial" panose="020B0604020202020204" pitchFamily="34" charset="0"/>
                <a:ea typeface="Calibri" panose="020F0502020204030204" pitchFamily="34" charset="0"/>
              </a:rPr>
              <a:t>проєктів</a:t>
            </a:r>
            <a:r>
              <a:rPr lang="uk-UA" sz="1200" dirty="0">
                <a:effectLst/>
                <a:latin typeface="Arial" panose="020B0604020202020204" pitchFamily="34" charset="0"/>
                <a:ea typeface="Calibri" panose="020F0502020204030204" pitchFamily="34" charset="0"/>
              </a:rPr>
              <a:t>, а й створення атмосфери толерантності та поваги: </a:t>
            </a:r>
            <a:r>
              <a:rPr lang="uk-UA" sz="1200" b="1" dirty="0">
                <a:effectLst/>
                <a:latin typeface="Arial" panose="020B0604020202020204" pitchFamily="34" charset="0"/>
                <a:ea typeface="Calibri" panose="020F0502020204030204" pitchFamily="34" charset="0"/>
              </a:rPr>
              <a:t>58%</a:t>
            </a:r>
            <a:r>
              <a:rPr lang="uk-UA" sz="1200" dirty="0">
                <a:effectLst/>
                <a:latin typeface="Arial" panose="020B0604020202020204" pitchFamily="34" charset="0"/>
                <a:ea typeface="Calibri" panose="020F0502020204030204" pitchFamily="34" charset="0"/>
              </a:rPr>
              <a:t> респондентів оцінили її як «чудову», бо відчували повагу до своїх ідей та думок; </a:t>
            </a:r>
            <a:r>
              <a:rPr lang="uk-UA" sz="1200" b="1" dirty="0">
                <a:effectLst/>
                <a:latin typeface="Arial" panose="020B0604020202020204" pitchFamily="34" charset="0"/>
                <a:ea typeface="Calibri" panose="020F0502020204030204" pitchFamily="34" charset="0"/>
              </a:rPr>
              <a:t>36%</a:t>
            </a:r>
            <a:r>
              <a:rPr lang="uk-UA" sz="1200" dirty="0">
                <a:effectLst/>
                <a:latin typeface="Arial" panose="020B0604020202020204" pitchFamily="34" charset="0"/>
                <a:ea typeface="Calibri" panose="020F0502020204030204" pitchFamily="34" charset="0"/>
              </a:rPr>
              <a:t> - оцінили як «добре», аргументуючи це тим, що були хороші взаємні відносини і розуміння; </a:t>
            </a:r>
            <a:r>
              <a:rPr lang="uk-UA" sz="1200" b="1" dirty="0">
                <a:effectLst/>
                <a:latin typeface="Arial" panose="020B0604020202020204" pitchFamily="34" charset="0"/>
                <a:ea typeface="Calibri" panose="020F0502020204030204" pitchFamily="34" charset="0"/>
              </a:rPr>
              <a:t>6%</a:t>
            </a:r>
            <a:r>
              <a:rPr lang="uk-UA" sz="1200" dirty="0">
                <a:effectLst/>
                <a:latin typeface="Arial" panose="020B0604020202020204" pitchFamily="34" charset="0"/>
                <a:ea typeface="Calibri" panose="020F0502020204030204" pitchFamily="34" charset="0"/>
              </a:rPr>
              <a:t> - як «задовільну», бо були моменти, коли потрібно було уточнювати певні деталі.</a:t>
            </a:r>
            <a:endParaRPr lang="uk-UA" sz="1100" kern="0" dirty="0">
              <a:effectLst/>
              <a:latin typeface="Arial "/>
              <a:ea typeface="Trebuchet MS" panose="020B0603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1BC9E1B-C50C-ECBD-77E4-7CA2C0D210DE}"/>
              </a:ext>
            </a:extLst>
          </p:cNvPr>
          <p:cNvSpPr txBox="1"/>
          <p:nvPr/>
        </p:nvSpPr>
        <p:spPr>
          <a:xfrm>
            <a:off x="352065" y="2219388"/>
            <a:ext cx="4883240" cy="3057760"/>
          </a:xfrm>
          <a:prstGeom prst="rect">
            <a:avLst/>
          </a:prstGeom>
          <a:noFill/>
        </p:spPr>
        <p:txBody>
          <a:bodyPr wrap="square">
            <a:spAutoFit/>
          </a:bodyPr>
          <a:lstStyle/>
          <a:p>
            <a:pPr marL="457200" algn="just">
              <a:lnSpc>
                <a:spcPct val="107000"/>
              </a:lnSpc>
            </a:pPr>
            <a:endParaRPr lang="uk-UA" sz="1600" kern="100" dirty="0">
              <a:effectLst/>
              <a:latin typeface="Arial" panose="020B0604020202020204" pitchFamily="34" charset="0"/>
              <a:ea typeface="Calibri" panose="020F0502020204030204" pitchFamily="34" charset="0"/>
              <a:cs typeface="Times New Roman" panose="02020603050405020304" pitchFamily="18" charset="0"/>
            </a:endParaRPr>
          </a:p>
          <a:p>
            <a:pPr marL="457200" algn="just">
              <a:lnSpc>
                <a:spcPct val="107000"/>
              </a:lnSpc>
            </a:pPr>
            <a:r>
              <a:rPr lang="uk-UA" sz="11500" kern="100" dirty="0">
                <a:solidFill>
                  <a:srgbClr val="60A500"/>
                </a:solidFill>
                <a:latin typeface="Arial Black" panose="020B0A04020102020204" pitchFamily="34" charset="0"/>
                <a:ea typeface="Calibri" panose="020F0502020204030204" pitchFamily="34" charset="0"/>
                <a:cs typeface="Times New Roman" panose="02020603050405020304" pitchFamily="18" charset="0"/>
              </a:rPr>
              <a:t>58%</a:t>
            </a:r>
            <a:endParaRPr lang="uk-UA" kern="100" dirty="0">
              <a:solidFill>
                <a:srgbClr val="60A500"/>
              </a:solidFill>
              <a:latin typeface="Arial Black" panose="020B0A04020102020204" pitchFamily="34" charset="0"/>
              <a:ea typeface="Calibri" panose="020F0502020204030204" pitchFamily="34" charset="0"/>
              <a:cs typeface="Times New Roman" panose="02020603050405020304" pitchFamily="18" charset="0"/>
            </a:endParaRPr>
          </a:p>
          <a:p>
            <a:pPr marL="457200" algn="just">
              <a:lnSpc>
                <a:spcPct val="107000"/>
              </a:lnSpc>
            </a:pPr>
            <a:r>
              <a:rPr lang="uk-UA" sz="1600" kern="100" dirty="0">
                <a:latin typeface="Arial" panose="020B0604020202020204" pitchFamily="34" charset="0"/>
                <a:ea typeface="Calibri" panose="020F0502020204030204" pitchFamily="34" charset="0"/>
                <a:cs typeface="Times New Roman" panose="02020603050405020304" pitchFamily="18" charset="0"/>
              </a:rPr>
              <a:t>о</a:t>
            </a:r>
            <a:r>
              <a:rPr lang="uk-UA" sz="1600" kern="100" dirty="0">
                <a:effectLst/>
                <a:latin typeface="Arial" panose="020B0604020202020204" pitchFamily="34" charset="0"/>
                <a:ea typeface="Calibri" panose="020F0502020204030204" pitchFamily="34" charset="0"/>
                <a:cs typeface="Times New Roman" panose="02020603050405020304" pitchFamily="18" charset="0"/>
              </a:rPr>
              <a:t>цінили взаємодію з ініціативною групою/</a:t>
            </a:r>
            <a:r>
              <a:rPr lang="uk-UA" sz="1600" kern="100" dirty="0">
                <a:latin typeface="Arial" panose="020B0604020202020204" pitchFamily="34" charset="0"/>
                <a:cs typeface="Times New Roman" panose="02020603050405020304" pitchFamily="18" charset="0"/>
              </a:rPr>
              <a:t>ГО під час реалізації міні-проектів як чудову</a:t>
            </a:r>
          </a:p>
          <a:p>
            <a:pPr marL="457200" algn="just">
              <a:lnSpc>
                <a:spcPct val="107000"/>
              </a:lnSpc>
              <a:spcAft>
                <a:spcPts val="800"/>
              </a:spcAft>
            </a:pPr>
            <a:r>
              <a:rPr lang="uk-UA"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uk-UA"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747A5151-3931-6D4E-AB24-870AAB713C16}"/>
              </a:ext>
            </a:extLst>
          </p:cNvPr>
          <p:cNvSpPr txBox="1"/>
          <p:nvPr/>
        </p:nvSpPr>
        <p:spPr>
          <a:xfrm>
            <a:off x="5344757" y="3070147"/>
            <a:ext cx="6296381" cy="2796278"/>
          </a:xfrm>
          <a:prstGeom prst="rect">
            <a:avLst/>
          </a:prstGeom>
          <a:noFill/>
        </p:spPr>
        <p:txBody>
          <a:bodyPr wrap="square">
            <a:spAutoFit/>
          </a:bodyPr>
          <a:lstStyle/>
          <a:p>
            <a:pPr marL="630238" indent="717550" algn="just">
              <a:lnSpc>
                <a:spcPct val="107000"/>
              </a:lnSpc>
            </a:pPr>
            <a:r>
              <a:rPr lang="uk-UA" sz="1100" i="1" kern="100" dirty="0">
                <a:effectLst/>
                <a:latin typeface="Arial "/>
                <a:ea typeface="Calibri" panose="020F0502020204030204" pitchFamily="34" charset="0"/>
                <a:cs typeface="Times New Roman" panose="02020603050405020304" pitchFamily="18" charset="0"/>
              </a:rPr>
              <a:t>«Може і не підходимо як люди один до одного. Треба прислухатись однозначно, бо в них своє в житті сталося і їх треба розуміти. По-перше, допомагає свій стаж і відношення до того. Розумієте, я і сам (мені в свій час дуже допомогли), і я став на ноги» (Ч., Львів)</a:t>
            </a:r>
            <a:endParaRPr lang="uk-UA" sz="1100" kern="100" dirty="0">
              <a:effectLst/>
              <a:latin typeface="Arial "/>
              <a:ea typeface="Calibri" panose="020F0502020204030204" pitchFamily="34" charset="0"/>
              <a:cs typeface="Times New Roman" panose="02020603050405020304" pitchFamily="18" charset="0"/>
            </a:endParaRPr>
          </a:p>
          <a:p>
            <a:pPr marL="630238" indent="717550" algn="just">
              <a:lnSpc>
                <a:spcPct val="107000"/>
              </a:lnSpc>
            </a:pPr>
            <a:r>
              <a:rPr lang="uk-UA" sz="1100" i="1" kern="100" dirty="0">
                <a:effectLst/>
                <a:latin typeface="Arial "/>
                <a:ea typeface="Calibri" panose="020F0502020204030204" pitchFamily="34" charset="0"/>
                <a:cs typeface="Times New Roman" panose="02020603050405020304" pitchFamily="18" charset="0"/>
              </a:rPr>
              <a:t>«У нас зараз </a:t>
            </a:r>
            <a:r>
              <a:rPr lang="uk-UA" sz="1100" i="1" kern="100" dirty="0" err="1">
                <a:effectLst/>
                <a:latin typeface="Arial "/>
                <a:ea typeface="Calibri" panose="020F0502020204030204" pitchFamily="34" charset="0"/>
                <a:cs typeface="Times New Roman" panose="02020603050405020304" pitchFamily="18" charset="0"/>
              </a:rPr>
              <a:t>бенефіціари</a:t>
            </a:r>
            <a:r>
              <a:rPr lang="uk-UA" sz="1100" i="1" kern="100" dirty="0">
                <a:effectLst/>
                <a:latin typeface="Arial "/>
                <a:ea typeface="Calibri" panose="020F0502020204030204" pitchFamily="34" charset="0"/>
                <a:cs typeface="Times New Roman" panose="02020603050405020304" pitchFamily="18" charset="0"/>
              </a:rPr>
              <a:t> – це така група… Це жінки, які живуть з ВІЛ-СНІД, ось, це ті, які на обліку, які звільнилися з місць позбавлення волі, або взагалі там знаходяться. Вони кажуть ми і ви. Ну, тобто, вони ненормальні, а ми тут якби нормальні. І ми намагаємося їм казати, що це не так» (Ж., Полтава)</a:t>
            </a:r>
            <a:endParaRPr lang="uk-UA" sz="1100" kern="100" dirty="0">
              <a:effectLst/>
              <a:latin typeface="Arial "/>
              <a:ea typeface="Calibri" panose="020F0502020204030204" pitchFamily="34" charset="0"/>
              <a:cs typeface="Times New Roman" panose="02020603050405020304" pitchFamily="18" charset="0"/>
            </a:endParaRPr>
          </a:p>
          <a:p>
            <a:pPr marL="630238" indent="717550" algn="just">
              <a:lnSpc>
                <a:spcPct val="107000"/>
              </a:lnSpc>
            </a:pPr>
            <a:r>
              <a:rPr lang="uk-UA" sz="1100" i="1" kern="100" dirty="0">
                <a:effectLst/>
                <a:latin typeface="Arial "/>
                <a:ea typeface="Calibri" panose="020F0502020204030204" pitchFamily="34" charset="0"/>
                <a:cs typeface="Times New Roman" panose="02020603050405020304" pitchFamily="18" charset="0"/>
              </a:rPr>
              <a:t>«Ми активно залучали волонтерів,  особливо з числа </a:t>
            </a:r>
            <a:r>
              <a:rPr lang="uk-UA" sz="1100" i="1" kern="100" dirty="0" err="1">
                <a:effectLst/>
                <a:latin typeface="Arial "/>
                <a:ea typeface="Calibri" panose="020F0502020204030204" pitchFamily="34" charset="0"/>
                <a:cs typeface="Times New Roman" panose="02020603050405020304" pitchFamily="18" charset="0"/>
              </a:rPr>
              <a:t>бенефіціарів</a:t>
            </a:r>
            <a:r>
              <a:rPr lang="uk-UA" sz="1100" i="1" kern="100" dirty="0">
                <a:effectLst/>
                <a:latin typeface="Arial "/>
                <a:ea typeface="Calibri" panose="020F0502020204030204" pitchFamily="34" charset="0"/>
                <a:cs typeface="Times New Roman" panose="02020603050405020304" pitchFamily="18" charset="0"/>
              </a:rPr>
              <a:t>, таких як колишні споживачі наркотиків, які стали соціальними працівниками і підтримували </a:t>
            </a:r>
            <a:r>
              <a:rPr lang="uk-UA" sz="1100" i="1" kern="100" dirty="0" err="1">
                <a:effectLst/>
                <a:latin typeface="Arial "/>
                <a:ea typeface="Calibri" panose="020F0502020204030204" pitchFamily="34" charset="0"/>
                <a:cs typeface="Times New Roman" panose="02020603050405020304" pitchFamily="18" charset="0"/>
              </a:rPr>
              <a:t>проєкт</a:t>
            </a:r>
            <a:r>
              <a:rPr lang="uk-UA" sz="1100" i="1" kern="100" dirty="0">
                <a:effectLst/>
                <a:latin typeface="Arial "/>
                <a:ea typeface="Calibri" panose="020F0502020204030204" pitchFamily="34" charset="0"/>
                <a:cs typeface="Times New Roman" panose="02020603050405020304" pitchFamily="18" charset="0"/>
              </a:rPr>
              <a:t> за принципом "рівний-рівному</a:t>
            </a:r>
            <a:r>
              <a:rPr lang="uk-UA" sz="1100" kern="100" dirty="0">
                <a:effectLst/>
                <a:latin typeface="Arial "/>
                <a:ea typeface="Calibri" panose="020F0502020204030204" pitchFamily="34" charset="0"/>
                <a:cs typeface="Times New Roman" panose="02020603050405020304" pitchFamily="18" charset="0"/>
              </a:rPr>
              <a:t>"» (Ж., Одеса).</a:t>
            </a:r>
          </a:p>
          <a:p>
            <a:pPr marL="630238" indent="717550" algn="just">
              <a:lnSpc>
                <a:spcPct val="107000"/>
              </a:lnSpc>
            </a:pPr>
            <a:r>
              <a:rPr lang="uk-UA" sz="1100" kern="100" dirty="0">
                <a:solidFill>
                  <a:srgbClr val="000000"/>
                </a:solidFill>
                <a:effectLst/>
                <a:latin typeface="Arial "/>
                <a:ea typeface="Calibri" panose="020F0502020204030204" pitchFamily="34" charset="0"/>
                <a:cs typeface="Times New Roman" panose="02020603050405020304" pitchFamily="18" charset="0"/>
              </a:rPr>
              <a:t>«Позитивні жінки включаються, вони приходять, допомагають нам розвантажувати, бо в нас вже теж, як би, сил натягатись, і вони допомагають, і вони виходять» (Ч., Одеса)</a:t>
            </a:r>
            <a:endParaRPr lang="uk-UA" sz="1100" kern="100" dirty="0">
              <a:effectLst/>
              <a:latin typeface="Arial "/>
              <a:ea typeface="Calibri" panose="020F0502020204030204" pitchFamily="34" charset="0"/>
              <a:cs typeface="Times New Roman" panose="02020603050405020304" pitchFamily="18" charset="0"/>
            </a:endParaRPr>
          </a:p>
          <a:p>
            <a:pPr marL="630555" algn="just">
              <a:lnSpc>
                <a:spcPct val="107000"/>
              </a:lnSpc>
              <a:spcAft>
                <a:spcPts val="800"/>
              </a:spcAft>
            </a:pPr>
            <a:r>
              <a:rPr lang="uk-UA" sz="1100" kern="100" dirty="0">
                <a:effectLst/>
                <a:latin typeface="Arial "/>
                <a:ea typeface="Calibri" panose="020F0502020204030204" pitchFamily="34" charset="0"/>
                <a:cs typeface="Times New Roman" panose="02020603050405020304" pitchFamily="18" charset="0"/>
              </a:rPr>
              <a:t> </a:t>
            </a:r>
          </a:p>
        </p:txBody>
      </p:sp>
      <p:sp>
        <p:nvSpPr>
          <p:cNvPr id="9" name="Бульбашка прямої мови: прямокутна з округленими кутами 8">
            <a:extLst>
              <a:ext uri="{FF2B5EF4-FFF2-40B4-BE49-F238E27FC236}">
                <a16:creationId xmlns:a16="http://schemas.microsoft.com/office/drawing/2014/main" id="{0EFB8B22-DD06-1EC2-9727-DCD0A418CBA6}"/>
              </a:ext>
            </a:extLst>
          </p:cNvPr>
          <p:cNvSpPr/>
          <p:nvPr/>
        </p:nvSpPr>
        <p:spPr>
          <a:xfrm flipH="1">
            <a:off x="5344756" y="4578553"/>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Бульбашка прямої мови: прямокутна з округленими кутами 9">
            <a:extLst>
              <a:ext uri="{FF2B5EF4-FFF2-40B4-BE49-F238E27FC236}">
                <a16:creationId xmlns:a16="http://schemas.microsoft.com/office/drawing/2014/main" id="{26F47A0C-3F14-1C97-697F-8E8A0AFA4E9E}"/>
              </a:ext>
            </a:extLst>
          </p:cNvPr>
          <p:cNvSpPr/>
          <p:nvPr/>
        </p:nvSpPr>
        <p:spPr>
          <a:xfrm flipH="1">
            <a:off x="5344756" y="5380869"/>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Прямокутник 6">
            <a:extLst>
              <a:ext uri="{FF2B5EF4-FFF2-40B4-BE49-F238E27FC236}">
                <a16:creationId xmlns:a16="http://schemas.microsoft.com/office/drawing/2014/main" id="{6A6828B6-30C9-8103-3DD3-BC20D83EE914}"/>
              </a:ext>
            </a:extLst>
          </p:cNvPr>
          <p:cNvSpPr/>
          <p:nvPr/>
        </p:nvSpPr>
        <p:spPr>
          <a:xfrm>
            <a:off x="575999" y="325819"/>
            <a:ext cx="8078473"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3200" b="1" kern="0" dirty="0">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Залученість </a:t>
            </a:r>
            <a:r>
              <a:rPr lang="uk-UA" sz="3200" b="1" kern="0" dirty="0" err="1">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бенефіціарів</a:t>
            </a:r>
            <a:r>
              <a:rPr lang="uk-UA" sz="3200" b="1" kern="0" dirty="0">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 до реалізації міні-</a:t>
            </a:r>
            <a:r>
              <a:rPr lang="uk-UA" sz="3200" b="1" kern="0" dirty="0" err="1">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проєкту</a:t>
            </a:r>
            <a:endParaRPr lang="uk-UA" sz="3200" kern="100" dirty="0">
              <a:solidFill>
                <a:schemeClr val="tx1"/>
              </a:solidFill>
              <a:effectLst/>
              <a:latin typeface="Arial Black" panose="020B0A04020102020204" pitchFamily="34" charset="0"/>
              <a:ea typeface="Calibri" panose="020F0502020204030204" pitchFamily="34" charset="0"/>
              <a:cs typeface="Times New Roman" panose="02020603050405020304" pitchFamily="18" charset="0"/>
            </a:endParaRPr>
          </a:p>
          <a:p>
            <a:pPr algn="ctr"/>
            <a:endParaRPr lang="ru-RU" dirty="0"/>
          </a:p>
        </p:txBody>
      </p:sp>
      <p:sp>
        <p:nvSpPr>
          <p:cNvPr id="3" name="TextBox 2">
            <a:extLst>
              <a:ext uri="{FF2B5EF4-FFF2-40B4-BE49-F238E27FC236}">
                <a16:creationId xmlns:a16="http://schemas.microsoft.com/office/drawing/2014/main" id="{26BC8EFA-778A-B718-C537-A3DF238C1DB1}"/>
              </a:ext>
            </a:extLst>
          </p:cNvPr>
          <p:cNvSpPr txBox="1"/>
          <p:nvPr/>
        </p:nvSpPr>
        <p:spPr>
          <a:xfrm>
            <a:off x="5845272" y="2580339"/>
            <a:ext cx="3649709"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Цитати ГО/ініціативних груп:</a:t>
            </a:r>
          </a:p>
        </p:txBody>
      </p:sp>
    </p:spTree>
    <p:extLst>
      <p:ext uri="{BB962C8B-B14F-4D97-AF65-F5344CB8AC3E}">
        <p14:creationId xmlns:p14="http://schemas.microsoft.com/office/powerpoint/2010/main" val="2070182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D410-305A-B2A6-82BE-356451718DE4}"/>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7581E481-33D7-1C01-220A-78A75C8732A7}"/>
              </a:ext>
            </a:extLst>
          </p:cNvPr>
          <p:cNvSpPr/>
          <p:nvPr/>
        </p:nvSpPr>
        <p:spPr>
          <a:xfrm>
            <a:off x="365479" y="1729726"/>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кутник 4">
            <a:extLst>
              <a:ext uri="{FF2B5EF4-FFF2-40B4-BE49-F238E27FC236}">
                <a16:creationId xmlns:a16="http://schemas.microsoft.com/office/drawing/2014/main" id="{CD82B958-41E4-981C-17F5-D15D688C8FD8}"/>
              </a:ext>
            </a:extLst>
          </p:cNvPr>
          <p:cNvSpPr/>
          <p:nvPr/>
        </p:nvSpPr>
        <p:spPr>
          <a:xfrm>
            <a:off x="375412" y="1371600"/>
            <a:ext cx="11504102"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TextBox 13">
            <a:extLst>
              <a:ext uri="{FF2B5EF4-FFF2-40B4-BE49-F238E27FC236}">
                <a16:creationId xmlns:a16="http://schemas.microsoft.com/office/drawing/2014/main" id="{7E4EB95B-2006-702F-1BF1-695DB8411C61}"/>
              </a:ext>
            </a:extLst>
          </p:cNvPr>
          <p:cNvSpPr txBox="1"/>
          <p:nvPr/>
        </p:nvSpPr>
        <p:spPr>
          <a:xfrm>
            <a:off x="1487299" y="1377099"/>
            <a:ext cx="10105726" cy="863570"/>
          </a:xfrm>
          <a:prstGeom prst="rect">
            <a:avLst/>
          </a:prstGeom>
          <a:solidFill>
            <a:srgbClr val="F6F6F6"/>
          </a:solidFill>
        </p:spPr>
        <p:txBody>
          <a:bodyPr wrap="square">
            <a:spAutoFit/>
          </a:bodyPr>
          <a:lstStyle/>
          <a:p>
            <a:pPr algn="just">
              <a:lnSpc>
                <a:spcPct val="107000"/>
              </a:lnSpc>
              <a:spcAft>
                <a:spcPts val="800"/>
              </a:spcAft>
            </a:pPr>
            <a:r>
              <a:rPr lang="uk-UA" sz="1600" dirty="0">
                <a:latin typeface="Arial" panose="020B0604020202020204" pitchFamily="34" charset="0"/>
                <a:ea typeface="Calibri" panose="020F0502020204030204" pitchFamily="34" charset="0"/>
              </a:rPr>
              <a:t>У</a:t>
            </a:r>
            <a:r>
              <a:rPr lang="uk-UA" sz="1600" dirty="0">
                <a:effectLst/>
                <a:latin typeface="Arial" panose="020B0604020202020204" pitchFamily="34" charset="0"/>
                <a:ea typeface="Calibri" panose="020F0502020204030204" pitchFamily="34" charset="0"/>
              </a:rPr>
              <a:t>сі респонденти-</a:t>
            </a:r>
            <a:r>
              <a:rPr lang="uk-UA" sz="1600" dirty="0" err="1">
                <a:effectLst/>
                <a:latin typeface="Arial" panose="020B0604020202020204" pitchFamily="34" charset="0"/>
                <a:ea typeface="Calibri" panose="020F0502020204030204" pitchFamily="34" charset="0"/>
              </a:rPr>
              <a:t>бенефіціари</a:t>
            </a:r>
            <a:r>
              <a:rPr lang="uk-UA" sz="1600" dirty="0">
                <a:effectLst/>
                <a:latin typeface="Arial" panose="020B0604020202020204" pitchFamily="34" charset="0"/>
                <a:ea typeface="Calibri" panose="020F0502020204030204" pitchFamily="34" charset="0"/>
              </a:rPr>
              <a:t> відмітили, що </a:t>
            </a:r>
            <a:r>
              <a:rPr lang="uk-UA" sz="1600" dirty="0">
                <a:latin typeface="Arial" panose="020B0604020202020204" pitchFamily="34" charset="0"/>
                <a:ea typeface="Calibri" panose="020F0502020204030204" pitchFamily="34" charset="0"/>
              </a:rPr>
              <a:t>з</a:t>
            </a:r>
            <a:r>
              <a:rPr lang="uk-UA" sz="1600" dirty="0">
                <a:effectLst/>
                <a:latin typeface="Arial" panose="020B0604020202020204" pitchFamily="34" charset="0"/>
                <a:ea typeface="Calibri" panose="020F0502020204030204" pitchFamily="34" charset="0"/>
              </a:rPr>
              <a:t>алучення бенефіціарів до реалізації міні-проєкту покращило</a:t>
            </a:r>
            <a:r>
              <a:rPr lang="uk-UA" sz="1600" dirty="0">
                <a:latin typeface="Arial" panose="020B0604020202020204" pitchFamily="34" charset="0"/>
                <a:ea typeface="Calibri" panose="020F0502020204030204" pitchFamily="34" charset="0"/>
              </a:rPr>
              <a:t> їх психоемоційний стан та </a:t>
            </a:r>
            <a:r>
              <a:rPr lang="uk-UA" sz="1600" dirty="0">
                <a:effectLst/>
                <a:latin typeface="Arial" panose="020B0604020202020204" pitchFamily="34" charset="0"/>
                <a:ea typeface="Calibri" panose="020F0502020204030204" pitchFamily="34" charset="0"/>
              </a:rPr>
              <a:t>зробило </a:t>
            </a:r>
            <a:r>
              <a:rPr lang="uk-UA" sz="1600" dirty="0">
                <a:latin typeface="Arial" panose="020B0604020202020204" pitchFamily="34" charset="0"/>
                <a:ea typeface="Calibri" panose="020F0502020204030204" pitchFamily="34" charset="0"/>
              </a:rPr>
              <a:t>життя</a:t>
            </a:r>
            <a:r>
              <a:rPr lang="uk-UA" sz="1600" dirty="0">
                <a:effectLst/>
                <a:latin typeface="Arial" panose="020B0604020202020204" pitchFamily="34" charset="0"/>
                <a:ea typeface="Calibri" panose="020F0502020204030204" pitchFamily="34" charset="0"/>
              </a:rPr>
              <a:t> </a:t>
            </a:r>
            <a:r>
              <a:rPr lang="uk-UA" sz="1600" dirty="0">
                <a:latin typeface="Arial" panose="020B0604020202020204" pitchFamily="34" charset="0"/>
                <a:ea typeface="Calibri" panose="020F0502020204030204" pitchFamily="34" charset="0"/>
              </a:rPr>
              <a:t>кращим</a:t>
            </a:r>
            <a:r>
              <a:rPr lang="uk-UA" sz="1600" dirty="0">
                <a:effectLst/>
                <a:latin typeface="Arial" panose="020B0604020202020204" pitchFamily="34" charset="0"/>
                <a:ea typeface="Calibri" panose="020F0502020204030204" pitchFamily="34" charset="0"/>
              </a:rPr>
              <a:t>, через відчуття важливості того, що вони роблять.</a:t>
            </a:r>
            <a:endParaRPr lang="uk-UA" sz="1400" kern="0" dirty="0">
              <a:effectLst/>
              <a:latin typeface="Arial "/>
              <a:ea typeface="Trebuchet MS" panose="020B060302020202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A0A7E943-0801-20AF-F98A-246C25451255}"/>
              </a:ext>
            </a:extLst>
          </p:cNvPr>
          <p:cNvSpPr/>
          <p:nvPr/>
        </p:nvSpPr>
        <p:spPr>
          <a:xfrm>
            <a:off x="576000" y="1375837"/>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кутник 11">
            <a:extLst>
              <a:ext uri="{FF2B5EF4-FFF2-40B4-BE49-F238E27FC236}">
                <a16:creationId xmlns:a16="http://schemas.microsoft.com/office/drawing/2014/main" id="{E48AB3D4-88C0-DAB2-D462-6D3FE1196EE8}"/>
              </a:ext>
            </a:extLst>
          </p:cNvPr>
          <p:cNvSpPr/>
          <p:nvPr/>
        </p:nvSpPr>
        <p:spPr>
          <a:xfrm>
            <a:off x="405115" y="325820"/>
            <a:ext cx="5690886" cy="609202"/>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TextBox 32">
            <a:extLst>
              <a:ext uri="{FF2B5EF4-FFF2-40B4-BE49-F238E27FC236}">
                <a16:creationId xmlns:a16="http://schemas.microsoft.com/office/drawing/2014/main" id="{9990E3F3-83B4-43A3-DE77-0A736245139A}"/>
              </a:ext>
            </a:extLst>
          </p:cNvPr>
          <p:cNvSpPr txBox="1"/>
          <p:nvPr/>
        </p:nvSpPr>
        <p:spPr>
          <a:xfrm>
            <a:off x="5248275" y="3050522"/>
            <a:ext cx="6472702" cy="601640"/>
          </a:xfrm>
          <a:prstGeom prst="rect">
            <a:avLst/>
          </a:prstGeom>
          <a:noFill/>
        </p:spPr>
        <p:txBody>
          <a:bodyPr wrap="square">
            <a:spAutoFit/>
          </a:bodyPr>
          <a:lstStyle/>
          <a:p>
            <a:pPr marL="457200">
              <a:lnSpc>
                <a:spcPct val="115000"/>
              </a:lnSpc>
              <a:spcAft>
                <a:spcPts val="800"/>
              </a:spcAft>
            </a:pPr>
            <a:endParaRPr lang="uk-UA" sz="1200" i="1" kern="100" dirty="0">
              <a:effectLst/>
              <a:latin typeface="Arial "/>
              <a:ea typeface="Aptos" panose="020B0004020202020204" pitchFamily="34" charset="0"/>
              <a:cs typeface="Times New Roman" panose="02020603050405020304" pitchFamily="18" charset="0"/>
            </a:endParaRPr>
          </a:p>
          <a:p>
            <a:pPr marL="457200">
              <a:lnSpc>
                <a:spcPct val="115000"/>
              </a:lnSpc>
              <a:spcAft>
                <a:spcPts val="800"/>
              </a:spcAft>
            </a:pPr>
            <a:endParaRPr lang="uk-UA" sz="1200" kern="100" dirty="0">
              <a:effectLst/>
              <a:latin typeface="Arial "/>
              <a:ea typeface="Aptos" panose="020B0004020202020204" pitchFamily="34" charset="0"/>
              <a:cs typeface="Times New Roman" panose="02020603050405020304" pitchFamily="18" charset="0"/>
            </a:endParaRPr>
          </a:p>
        </p:txBody>
      </p:sp>
      <p:graphicFrame>
        <p:nvGraphicFramePr>
          <p:cNvPr id="10" name="Діаграма 9">
            <a:extLst>
              <a:ext uri="{FF2B5EF4-FFF2-40B4-BE49-F238E27FC236}">
                <a16:creationId xmlns:a16="http://schemas.microsoft.com/office/drawing/2014/main" id="{EEC3F16B-85D4-CC0F-64FF-E3AD07457054}"/>
              </a:ext>
            </a:extLst>
          </p:cNvPr>
          <p:cNvGraphicFramePr/>
          <p:nvPr>
            <p:extLst>
              <p:ext uri="{D42A27DB-BD31-4B8C-83A1-F6EECF244321}">
                <p14:modId xmlns:p14="http://schemas.microsoft.com/office/powerpoint/2010/main" val="131283435"/>
              </p:ext>
            </p:extLst>
          </p:nvPr>
        </p:nvGraphicFramePr>
        <p:xfrm>
          <a:off x="272850" y="3081840"/>
          <a:ext cx="3032747" cy="1934151"/>
        </p:xfrm>
        <a:graphic>
          <a:graphicData uri="http://schemas.openxmlformats.org/drawingml/2006/chart">
            <c:chart xmlns:c="http://schemas.openxmlformats.org/drawingml/2006/chart" xmlns:r="http://schemas.openxmlformats.org/officeDocument/2006/relationships" r:id="rId2"/>
          </a:graphicData>
        </a:graphic>
      </p:graphicFrame>
      <p:sp>
        <p:nvSpPr>
          <p:cNvPr id="19" name="TextBox 18">
            <a:extLst>
              <a:ext uri="{FF2B5EF4-FFF2-40B4-BE49-F238E27FC236}">
                <a16:creationId xmlns:a16="http://schemas.microsoft.com/office/drawing/2014/main" id="{918EBCDB-BAFC-5879-4122-1C29F11799FF}"/>
              </a:ext>
            </a:extLst>
          </p:cNvPr>
          <p:cNvSpPr txBox="1"/>
          <p:nvPr/>
        </p:nvSpPr>
        <p:spPr>
          <a:xfrm>
            <a:off x="457530" y="2488403"/>
            <a:ext cx="2673653" cy="738664"/>
          </a:xfrm>
          <a:prstGeom prst="rect">
            <a:avLst/>
          </a:prstGeom>
          <a:noFill/>
        </p:spPr>
        <p:txBody>
          <a:bodyPr wrap="square">
            <a:spAutoFit/>
          </a:bodyPr>
          <a:lstStyle/>
          <a:p>
            <a:r>
              <a:rPr lang="uk-UA" sz="1400" dirty="0">
                <a:latin typeface="Arial" panose="020B0604020202020204" pitchFamily="34" charset="0"/>
                <a:ea typeface="Calibri" panose="020F0502020204030204" pitchFamily="34" charset="0"/>
              </a:rPr>
              <a:t>П</a:t>
            </a:r>
            <a:r>
              <a:rPr lang="uk-UA" sz="1400" dirty="0">
                <a:effectLst/>
                <a:latin typeface="Arial" panose="020B0604020202020204" pitchFamily="34" charset="0"/>
                <a:ea typeface="Calibri" panose="020F0502020204030204" pitchFamily="34" charset="0"/>
              </a:rPr>
              <a:t>окращили власні взаємини з оточуючими завдяки спільній діяльності</a:t>
            </a:r>
            <a:endParaRPr lang="uk-UA" sz="1600" dirty="0"/>
          </a:p>
        </p:txBody>
      </p:sp>
      <p:sp>
        <p:nvSpPr>
          <p:cNvPr id="21" name="TextBox 20">
            <a:extLst>
              <a:ext uri="{FF2B5EF4-FFF2-40B4-BE49-F238E27FC236}">
                <a16:creationId xmlns:a16="http://schemas.microsoft.com/office/drawing/2014/main" id="{7467B914-5668-E80E-C69A-BAAA29E700FF}"/>
              </a:ext>
            </a:extLst>
          </p:cNvPr>
          <p:cNvSpPr txBox="1"/>
          <p:nvPr/>
        </p:nvSpPr>
        <p:spPr>
          <a:xfrm>
            <a:off x="1432013" y="3834500"/>
            <a:ext cx="803303" cy="461665"/>
          </a:xfrm>
          <a:prstGeom prst="rect">
            <a:avLst/>
          </a:prstGeom>
          <a:noFill/>
        </p:spPr>
        <p:txBody>
          <a:bodyPr wrap="square">
            <a:spAutoFit/>
          </a:bodyPr>
          <a:lstStyle/>
          <a:p>
            <a:r>
              <a:rPr lang="uk-UA" sz="2400" b="1" dirty="0">
                <a:effectLst/>
                <a:latin typeface="Arial" panose="020B0604020202020204" pitchFamily="34" charset="0"/>
                <a:ea typeface="Calibri" panose="020F0502020204030204" pitchFamily="34" charset="0"/>
              </a:rPr>
              <a:t>60%</a:t>
            </a:r>
            <a:r>
              <a:rPr lang="uk-UA" sz="2400" dirty="0">
                <a:effectLst/>
                <a:latin typeface="Arial" panose="020B0604020202020204" pitchFamily="34" charset="0"/>
                <a:ea typeface="Calibri" panose="020F0502020204030204" pitchFamily="34" charset="0"/>
              </a:rPr>
              <a:t> </a:t>
            </a:r>
            <a:endParaRPr lang="uk-UA" sz="2400" dirty="0"/>
          </a:p>
        </p:txBody>
      </p:sp>
      <p:sp>
        <p:nvSpPr>
          <p:cNvPr id="23" name="TextBox 22">
            <a:extLst>
              <a:ext uri="{FF2B5EF4-FFF2-40B4-BE49-F238E27FC236}">
                <a16:creationId xmlns:a16="http://schemas.microsoft.com/office/drawing/2014/main" id="{C6D3C062-7B8B-19B7-5EC9-C59024469229}"/>
              </a:ext>
            </a:extLst>
          </p:cNvPr>
          <p:cNvSpPr txBox="1"/>
          <p:nvPr/>
        </p:nvSpPr>
        <p:spPr>
          <a:xfrm>
            <a:off x="8849224" y="2547068"/>
            <a:ext cx="2474720" cy="954107"/>
          </a:xfrm>
          <a:prstGeom prst="rect">
            <a:avLst/>
          </a:prstGeom>
          <a:noFill/>
        </p:spPr>
        <p:txBody>
          <a:bodyPr wrap="square">
            <a:spAutoFit/>
          </a:bodyPr>
          <a:lstStyle/>
          <a:p>
            <a:r>
              <a:rPr lang="uk-UA" sz="1400" dirty="0">
                <a:latin typeface="Arial" panose="020B0604020202020204" pitchFamily="34" charset="0"/>
                <a:ea typeface="Calibri" panose="020F0502020204030204" pitchFamily="34" charset="0"/>
              </a:rPr>
              <a:t>П</a:t>
            </a:r>
            <a:r>
              <a:rPr lang="uk-UA" sz="1400" dirty="0">
                <a:effectLst/>
                <a:latin typeface="Arial" panose="020B0604020202020204" pitchFamily="34" charset="0"/>
                <a:ea typeface="Calibri" panose="020F0502020204030204" pitchFamily="34" charset="0"/>
              </a:rPr>
              <a:t>оглибили власні інтереси до сфери допомоги, стимулюючи до подальшої діяльності</a:t>
            </a:r>
            <a:endParaRPr lang="uk-UA" sz="1400" dirty="0"/>
          </a:p>
        </p:txBody>
      </p:sp>
      <p:sp>
        <p:nvSpPr>
          <p:cNvPr id="25" name="TextBox 24">
            <a:extLst>
              <a:ext uri="{FF2B5EF4-FFF2-40B4-BE49-F238E27FC236}">
                <a16:creationId xmlns:a16="http://schemas.microsoft.com/office/drawing/2014/main" id="{604B7CE4-FF55-0BC1-019A-93A1A0CD4B52}"/>
              </a:ext>
            </a:extLst>
          </p:cNvPr>
          <p:cNvSpPr txBox="1"/>
          <p:nvPr/>
        </p:nvSpPr>
        <p:spPr>
          <a:xfrm>
            <a:off x="3450821" y="2571875"/>
            <a:ext cx="2350279" cy="954107"/>
          </a:xfrm>
          <a:prstGeom prst="rect">
            <a:avLst/>
          </a:prstGeom>
          <a:noFill/>
        </p:spPr>
        <p:txBody>
          <a:bodyPr wrap="square">
            <a:spAutoFit/>
          </a:bodyPr>
          <a:lstStyle/>
          <a:p>
            <a:r>
              <a:rPr lang="uk-UA" sz="1400" dirty="0">
                <a:latin typeface="Arial" panose="020B0604020202020204" pitchFamily="34" charset="0"/>
                <a:ea typeface="Calibri" panose="020F0502020204030204" pitchFamily="34" charset="0"/>
              </a:rPr>
              <a:t>З</a:t>
            </a:r>
            <a:r>
              <a:rPr lang="uk-UA" sz="1400" dirty="0">
                <a:effectLst/>
                <a:latin typeface="Arial" panose="020B0604020202020204" pitchFamily="34" charset="0"/>
                <a:ea typeface="Calibri" panose="020F0502020204030204" pitchFamily="34" charset="0"/>
              </a:rPr>
              <a:t>азначили, що збільшили власну впевненість у власних силах та здібностях</a:t>
            </a:r>
            <a:endParaRPr lang="uk-UA" sz="1400" dirty="0"/>
          </a:p>
        </p:txBody>
      </p:sp>
      <p:sp>
        <p:nvSpPr>
          <p:cNvPr id="27" name="TextBox 26">
            <a:extLst>
              <a:ext uri="{FF2B5EF4-FFF2-40B4-BE49-F238E27FC236}">
                <a16:creationId xmlns:a16="http://schemas.microsoft.com/office/drawing/2014/main" id="{32E9F9F3-DB97-1F2F-BB34-E2B1275F466F}"/>
              </a:ext>
            </a:extLst>
          </p:cNvPr>
          <p:cNvSpPr txBox="1"/>
          <p:nvPr/>
        </p:nvSpPr>
        <p:spPr>
          <a:xfrm>
            <a:off x="6253706" y="2497064"/>
            <a:ext cx="2113838" cy="1169551"/>
          </a:xfrm>
          <a:prstGeom prst="rect">
            <a:avLst/>
          </a:prstGeom>
          <a:noFill/>
        </p:spPr>
        <p:txBody>
          <a:bodyPr wrap="square">
            <a:spAutoFit/>
          </a:bodyPr>
          <a:lstStyle/>
          <a:p>
            <a:r>
              <a:rPr lang="uk-UA" sz="1400" dirty="0">
                <a:latin typeface="Arial" panose="020B0604020202020204" pitchFamily="34" charset="0"/>
                <a:ea typeface="Calibri" panose="020F0502020204030204" pitchFamily="34" charset="0"/>
              </a:rPr>
              <a:t>Н</a:t>
            </a:r>
            <a:r>
              <a:rPr lang="uk-UA" sz="1400" dirty="0">
                <a:effectLst/>
                <a:latin typeface="Arial" panose="020B0604020202020204" pitchFamily="34" charset="0"/>
                <a:ea typeface="Calibri" panose="020F0502020204030204" pitchFamily="34" charset="0"/>
              </a:rPr>
              <a:t>авчилися новим навичкам та отримали знання, які можна використовувати у повсякденному житті</a:t>
            </a:r>
            <a:endParaRPr lang="uk-UA" sz="1400" dirty="0"/>
          </a:p>
        </p:txBody>
      </p:sp>
      <p:graphicFrame>
        <p:nvGraphicFramePr>
          <p:cNvPr id="28" name="Діаграма 27">
            <a:extLst>
              <a:ext uri="{FF2B5EF4-FFF2-40B4-BE49-F238E27FC236}">
                <a16:creationId xmlns:a16="http://schemas.microsoft.com/office/drawing/2014/main" id="{F42354E0-B369-6B84-33C1-902383D9A157}"/>
              </a:ext>
            </a:extLst>
          </p:cNvPr>
          <p:cNvGraphicFramePr/>
          <p:nvPr>
            <p:extLst>
              <p:ext uri="{D42A27DB-BD31-4B8C-83A1-F6EECF244321}">
                <p14:modId xmlns:p14="http://schemas.microsoft.com/office/powerpoint/2010/main" val="3084516756"/>
              </p:ext>
            </p:extLst>
          </p:nvPr>
        </p:nvGraphicFramePr>
        <p:xfrm>
          <a:off x="3109588" y="3739858"/>
          <a:ext cx="3032747" cy="19341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Діаграма 28">
            <a:extLst>
              <a:ext uri="{FF2B5EF4-FFF2-40B4-BE49-F238E27FC236}">
                <a16:creationId xmlns:a16="http://schemas.microsoft.com/office/drawing/2014/main" id="{5B84601D-0224-985B-55DC-381F63F005FE}"/>
              </a:ext>
            </a:extLst>
          </p:cNvPr>
          <p:cNvGraphicFramePr/>
          <p:nvPr>
            <p:extLst>
              <p:ext uri="{D42A27DB-BD31-4B8C-83A1-F6EECF244321}">
                <p14:modId xmlns:p14="http://schemas.microsoft.com/office/powerpoint/2010/main" val="2848294509"/>
              </p:ext>
            </p:extLst>
          </p:nvPr>
        </p:nvGraphicFramePr>
        <p:xfrm>
          <a:off x="5816477" y="3730545"/>
          <a:ext cx="3032747" cy="19341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Діаграма 29">
            <a:extLst>
              <a:ext uri="{FF2B5EF4-FFF2-40B4-BE49-F238E27FC236}">
                <a16:creationId xmlns:a16="http://schemas.microsoft.com/office/drawing/2014/main" id="{D75D4552-7135-80AB-760F-2A9F7A16BFAA}"/>
              </a:ext>
            </a:extLst>
          </p:cNvPr>
          <p:cNvGraphicFramePr/>
          <p:nvPr>
            <p:extLst>
              <p:ext uri="{D42A27DB-BD31-4B8C-83A1-F6EECF244321}">
                <p14:modId xmlns:p14="http://schemas.microsoft.com/office/powerpoint/2010/main" val="3412781614"/>
              </p:ext>
            </p:extLst>
          </p:nvPr>
        </p:nvGraphicFramePr>
        <p:xfrm>
          <a:off x="8570211" y="3730545"/>
          <a:ext cx="3032747" cy="1934151"/>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Box 30">
            <a:extLst>
              <a:ext uri="{FF2B5EF4-FFF2-40B4-BE49-F238E27FC236}">
                <a16:creationId xmlns:a16="http://schemas.microsoft.com/office/drawing/2014/main" id="{710EB534-D3BC-8FD2-CDED-0CA414A7427F}"/>
              </a:ext>
            </a:extLst>
          </p:cNvPr>
          <p:cNvSpPr txBox="1"/>
          <p:nvPr/>
        </p:nvSpPr>
        <p:spPr>
          <a:xfrm>
            <a:off x="4217090" y="4466786"/>
            <a:ext cx="803303" cy="461665"/>
          </a:xfrm>
          <a:prstGeom prst="rect">
            <a:avLst/>
          </a:prstGeom>
          <a:noFill/>
        </p:spPr>
        <p:txBody>
          <a:bodyPr wrap="square">
            <a:spAutoFit/>
          </a:bodyPr>
          <a:lstStyle/>
          <a:p>
            <a:r>
              <a:rPr lang="uk-UA" sz="2400" b="1" dirty="0">
                <a:latin typeface="Arial" panose="020B0604020202020204" pitchFamily="34" charset="0"/>
                <a:ea typeface="Calibri" panose="020F0502020204030204" pitchFamily="34" charset="0"/>
              </a:rPr>
              <a:t>4</a:t>
            </a:r>
            <a:r>
              <a:rPr lang="uk-UA" sz="2400" b="1" dirty="0">
                <a:effectLst/>
                <a:latin typeface="Arial" panose="020B0604020202020204" pitchFamily="34" charset="0"/>
                <a:ea typeface="Calibri" panose="020F0502020204030204" pitchFamily="34" charset="0"/>
              </a:rPr>
              <a:t>0%</a:t>
            </a:r>
            <a:r>
              <a:rPr lang="uk-UA" sz="2400" dirty="0">
                <a:effectLst/>
                <a:latin typeface="Arial" panose="020B0604020202020204" pitchFamily="34" charset="0"/>
                <a:ea typeface="Calibri" panose="020F0502020204030204" pitchFamily="34" charset="0"/>
              </a:rPr>
              <a:t> </a:t>
            </a:r>
            <a:endParaRPr lang="uk-UA" sz="2400" dirty="0"/>
          </a:p>
        </p:txBody>
      </p:sp>
      <p:sp>
        <p:nvSpPr>
          <p:cNvPr id="32" name="TextBox 31">
            <a:extLst>
              <a:ext uri="{FF2B5EF4-FFF2-40B4-BE49-F238E27FC236}">
                <a16:creationId xmlns:a16="http://schemas.microsoft.com/office/drawing/2014/main" id="{77D03AF4-0099-5C69-8533-2C4E25359971}"/>
              </a:ext>
            </a:extLst>
          </p:cNvPr>
          <p:cNvSpPr txBox="1"/>
          <p:nvPr/>
        </p:nvSpPr>
        <p:spPr>
          <a:xfrm>
            <a:off x="9684935" y="4466787"/>
            <a:ext cx="803303" cy="461665"/>
          </a:xfrm>
          <a:prstGeom prst="rect">
            <a:avLst/>
          </a:prstGeom>
          <a:noFill/>
        </p:spPr>
        <p:txBody>
          <a:bodyPr wrap="square">
            <a:spAutoFit/>
          </a:bodyPr>
          <a:lstStyle/>
          <a:p>
            <a:r>
              <a:rPr lang="uk-UA" sz="2400" b="1" dirty="0">
                <a:latin typeface="Arial" panose="020B0604020202020204" pitchFamily="34" charset="0"/>
                <a:ea typeface="Calibri" panose="020F0502020204030204" pitchFamily="34" charset="0"/>
              </a:rPr>
              <a:t>4</a:t>
            </a:r>
            <a:r>
              <a:rPr lang="uk-UA" sz="2400" b="1" dirty="0">
                <a:effectLst/>
                <a:latin typeface="Arial" panose="020B0604020202020204" pitchFamily="34" charset="0"/>
                <a:ea typeface="Calibri" panose="020F0502020204030204" pitchFamily="34" charset="0"/>
              </a:rPr>
              <a:t>0%</a:t>
            </a:r>
            <a:r>
              <a:rPr lang="uk-UA" sz="2400" dirty="0">
                <a:effectLst/>
                <a:latin typeface="Arial" panose="020B0604020202020204" pitchFamily="34" charset="0"/>
                <a:ea typeface="Calibri" panose="020F0502020204030204" pitchFamily="34" charset="0"/>
              </a:rPr>
              <a:t> </a:t>
            </a:r>
            <a:endParaRPr lang="uk-UA" sz="2400" dirty="0"/>
          </a:p>
        </p:txBody>
      </p:sp>
      <p:sp>
        <p:nvSpPr>
          <p:cNvPr id="34" name="TextBox 33">
            <a:extLst>
              <a:ext uri="{FF2B5EF4-FFF2-40B4-BE49-F238E27FC236}">
                <a16:creationId xmlns:a16="http://schemas.microsoft.com/office/drawing/2014/main" id="{48880112-48DD-73F9-D7C6-4D45A22B898B}"/>
              </a:ext>
            </a:extLst>
          </p:cNvPr>
          <p:cNvSpPr txBox="1"/>
          <p:nvPr/>
        </p:nvSpPr>
        <p:spPr>
          <a:xfrm>
            <a:off x="6931201" y="4472119"/>
            <a:ext cx="803303" cy="461665"/>
          </a:xfrm>
          <a:prstGeom prst="rect">
            <a:avLst/>
          </a:prstGeom>
          <a:noFill/>
        </p:spPr>
        <p:txBody>
          <a:bodyPr wrap="square">
            <a:spAutoFit/>
          </a:bodyPr>
          <a:lstStyle/>
          <a:p>
            <a:r>
              <a:rPr lang="uk-UA" sz="2400" b="1" dirty="0">
                <a:latin typeface="Arial" panose="020B0604020202020204" pitchFamily="34" charset="0"/>
                <a:ea typeface="Calibri" panose="020F0502020204030204" pitchFamily="34" charset="0"/>
              </a:rPr>
              <a:t>4</a:t>
            </a:r>
            <a:r>
              <a:rPr lang="uk-UA" sz="2400" b="1" dirty="0">
                <a:effectLst/>
                <a:latin typeface="Arial" panose="020B0604020202020204" pitchFamily="34" charset="0"/>
                <a:ea typeface="Calibri" panose="020F0502020204030204" pitchFamily="34" charset="0"/>
              </a:rPr>
              <a:t>0%</a:t>
            </a:r>
            <a:r>
              <a:rPr lang="uk-UA" sz="2400" dirty="0">
                <a:effectLst/>
                <a:latin typeface="Arial" panose="020B0604020202020204" pitchFamily="34" charset="0"/>
                <a:ea typeface="Calibri" panose="020F0502020204030204" pitchFamily="34" charset="0"/>
              </a:rPr>
              <a:t> </a:t>
            </a:r>
            <a:endParaRPr lang="uk-UA" sz="2400" dirty="0"/>
          </a:p>
        </p:txBody>
      </p:sp>
      <p:sp>
        <p:nvSpPr>
          <p:cNvPr id="4" name="Прямокутник 3">
            <a:extLst>
              <a:ext uri="{FF2B5EF4-FFF2-40B4-BE49-F238E27FC236}">
                <a16:creationId xmlns:a16="http://schemas.microsoft.com/office/drawing/2014/main" id="{EE9C725A-7344-1D3A-C3E2-8ED84DBC512C}"/>
              </a:ext>
            </a:extLst>
          </p:cNvPr>
          <p:cNvSpPr/>
          <p:nvPr/>
        </p:nvSpPr>
        <p:spPr>
          <a:xfrm>
            <a:off x="576000" y="325819"/>
            <a:ext cx="6318422" cy="1043817"/>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b="1" kern="0" dirty="0">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Залученість </a:t>
            </a:r>
            <a:r>
              <a:rPr lang="uk-UA" sz="3200" b="1" kern="0" dirty="0" err="1">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бенефіціарів</a:t>
            </a:r>
            <a:r>
              <a:rPr lang="uk-UA" sz="3200" b="1" kern="0" dirty="0">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 до реалізації міні-</a:t>
            </a:r>
            <a:r>
              <a:rPr lang="uk-UA" sz="3200" b="1" kern="0" dirty="0" err="1">
                <a:solidFill>
                  <a:schemeClr val="tx1"/>
                </a:solidFill>
                <a:effectLst/>
                <a:latin typeface="Arial Black" panose="020B0A04020102020204" pitchFamily="34" charset="0"/>
                <a:ea typeface="Times New Roman" panose="02020603050405020304" pitchFamily="18" charset="0"/>
                <a:cs typeface="Times New Roman" panose="02020603050405020304" pitchFamily="18" charset="0"/>
              </a:rPr>
              <a:t>проєкту</a:t>
            </a:r>
            <a:endParaRPr lang="uk-UA" sz="3200" kern="100" dirty="0">
              <a:solidFill>
                <a:schemeClr val="tx1"/>
              </a:solidFill>
              <a:effectLst/>
              <a:latin typeface="Arial Black" panose="020B0A04020102020204" pitchFamily="34" charset="0"/>
              <a:ea typeface="Calibri" panose="020F0502020204030204" pitchFamily="34" charset="0"/>
              <a:cs typeface="Times New Roman" panose="02020603050405020304" pitchFamily="18" charset="0"/>
            </a:endParaRPr>
          </a:p>
          <a:p>
            <a:pPr algn="ctr"/>
            <a:endParaRPr lang="ru-RU" dirty="0"/>
          </a:p>
        </p:txBody>
      </p:sp>
    </p:spTree>
    <p:extLst>
      <p:ext uri="{BB962C8B-B14F-4D97-AF65-F5344CB8AC3E}">
        <p14:creationId xmlns:p14="http://schemas.microsoft.com/office/powerpoint/2010/main" val="155744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A764-7619-AE48-6E68-A2A6FE07AD0D}"/>
            </a:ext>
          </a:extLst>
        </p:cNvPr>
        <p:cNvGrpSpPr/>
        <p:nvPr/>
      </p:nvGrpSpPr>
      <p:grpSpPr>
        <a:xfrm>
          <a:off x="0" y="0"/>
          <a:ext cx="0" cy="0"/>
          <a:chOff x="0" y="0"/>
          <a:chExt cx="0" cy="0"/>
        </a:xfrm>
      </p:grpSpPr>
      <p:sp>
        <p:nvSpPr>
          <p:cNvPr id="12" name="Прямокутник 11">
            <a:extLst>
              <a:ext uri="{FF2B5EF4-FFF2-40B4-BE49-F238E27FC236}">
                <a16:creationId xmlns:a16="http://schemas.microsoft.com/office/drawing/2014/main" id="{100DBF25-1245-4F8C-D6F8-6265F0B93D7D}"/>
              </a:ext>
            </a:extLst>
          </p:cNvPr>
          <p:cNvSpPr/>
          <p:nvPr/>
        </p:nvSpPr>
        <p:spPr>
          <a:xfrm>
            <a:off x="405115" y="325819"/>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кутник 5">
            <a:extLst>
              <a:ext uri="{FF2B5EF4-FFF2-40B4-BE49-F238E27FC236}">
                <a16:creationId xmlns:a16="http://schemas.microsoft.com/office/drawing/2014/main" id="{6FC06FC3-6DB3-2F91-D7E0-67C6DE1C14F5}"/>
              </a:ext>
            </a:extLst>
          </p:cNvPr>
          <p:cNvSpPr/>
          <p:nvPr/>
        </p:nvSpPr>
        <p:spPr>
          <a:xfrm>
            <a:off x="1040753" y="1872054"/>
            <a:ext cx="11151247"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uk-UA"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кутник 4">
            <a:extLst>
              <a:ext uri="{FF2B5EF4-FFF2-40B4-BE49-F238E27FC236}">
                <a16:creationId xmlns:a16="http://schemas.microsoft.com/office/drawing/2014/main" id="{3C5E129E-8258-FD66-C601-1E935130E694}"/>
              </a:ext>
            </a:extLst>
          </p:cNvPr>
          <p:cNvSpPr/>
          <p:nvPr/>
        </p:nvSpPr>
        <p:spPr>
          <a:xfrm>
            <a:off x="405115" y="1539086"/>
            <a:ext cx="11434820"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D7A3AD95-7D85-460C-11B9-C0807AD719E8}"/>
              </a:ext>
            </a:extLst>
          </p:cNvPr>
          <p:cNvSpPr txBox="1"/>
          <p:nvPr/>
        </p:nvSpPr>
        <p:spPr>
          <a:xfrm>
            <a:off x="560638" y="413155"/>
            <a:ext cx="9773987" cy="1122615"/>
          </a:xfrm>
          <a:prstGeom prst="rect">
            <a:avLst/>
          </a:prstGeom>
          <a:solidFill>
            <a:srgbClr val="F6F6F6"/>
          </a:solidFill>
        </p:spPr>
        <p:txBody>
          <a:bodyPr wrap="square">
            <a:spAutoFit/>
          </a:bodyPr>
          <a:lstStyle/>
          <a:p>
            <a:pPr algn="just">
              <a:lnSpc>
                <a:spcPct val="107000"/>
              </a:lnSpc>
              <a:spcAft>
                <a:spcPts val="800"/>
              </a:spcAft>
            </a:pPr>
            <a:r>
              <a:rPr lang="uk-UA" sz="3200" b="1" kern="0" dirty="0">
                <a:effectLst/>
                <a:latin typeface="Arial Black" panose="020B0A04020102020204" pitchFamily="34" charset="0"/>
                <a:ea typeface="Times New Roman" panose="02020603050405020304" pitchFamily="18" charset="0"/>
              </a:rPr>
              <a:t>Зміни у спільнотах/громадах під впливом реалізованих міні-</a:t>
            </a:r>
            <a:r>
              <a:rPr lang="uk-UA" sz="3200" b="1" kern="0" dirty="0" err="1">
                <a:effectLst/>
                <a:latin typeface="Arial Black" panose="020B0A04020102020204" pitchFamily="34" charset="0"/>
                <a:ea typeface="Times New Roman" panose="02020603050405020304" pitchFamily="18" charset="0"/>
              </a:rPr>
              <a:t>проєктів</a:t>
            </a:r>
            <a:endParaRPr lang="uk-UA" sz="2800" kern="0" dirty="0">
              <a:effectLst/>
              <a:latin typeface="Arial Black" panose="020B0A04020102020204" pitchFamily="34" charset="0"/>
              <a:ea typeface="Trebuchet MS" panose="020B060302020202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90688626-E5BC-9284-250F-A8032EC14818}"/>
              </a:ext>
            </a:extLst>
          </p:cNvPr>
          <p:cNvSpPr/>
          <p:nvPr/>
        </p:nvSpPr>
        <p:spPr>
          <a:xfrm>
            <a:off x="589976" y="1563143"/>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TextBox 32">
            <a:extLst>
              <a:ext uri="{FF2B5EF4-FFF2-40B4-BE49-F238E27FC236}">
                <a16:creationId xmlns:a16="http://schemas.microsoft.com/office/drawing/2014/main" id="{68AF697D-79B3-334B-451C-3DB9F4E24291}"/>
              </a:ext>
            </a:extLst>
          </p:cNvPr>
          <p:cNvSpPr txBox="1"/>
          <p:nvPr/>
        </p:nvSpPr>
        <p:spPr>
          <a:xfrm>
            <a:off x="5248275" y="3050522"/>
            <a:ext cx="6472702" cy="601640"/>
          </a:xfrm>
          <a:prstGeom prst="rect">
            <a:avLst/>
          </a:prstGeom>
          <a:noFill/>
        </p:spPr>
        <p:txBody>
          <a:bodyPr wrap="square">
            <a:spAutoFit/>
          </a:bodyPr>
          <a:lstStyle/>
          <a:p>
            <a:pPr marL="457200">
              <a:lnSpc>
                <a:spcPct val="115000"/>
              </a:lnSpc>
              <a:spcAft>
                <a:spcPts val="800"/>
              </a:spcAft>
            </a:pPr>
            <a:endParaRPr lang="uk-UA" sz="1200" i="1" kern="100" dirty="0">
              <a:effectLst/>
              <a:latin typeface="Arial "/>
              <a:ea typeface="Aptos" panose="020B0004020202020204" pitchFamily="34" charset="0"/>
              <a:cs typeface="Times New Roman" panose="02020603050405020304" pitchFamily="18" charset="0"/>
            </a:endParaRPr>
          </a:p>
          <a:p>
            <a:pPr marL="457200">
              <a:lnSpc>
                <a:spcPct val="115000"/>
              </a:lnSpc>
              <a:spcAft>
                <a:spcPts val="800"/>
              </a:spcAft>
            </a:pPr>
            <a:endParaRPr lang="uk-UA" sz="1200" kern="100" dirty="0">
              <a:effectLst/>
              <a:latin typeface="Arial "/>
              <a:ea typeface="Aptos" panose="020B0004020202020204" pitchFamily="34" charset="0"/>
              <a:cs typeface="Times New Roman" panose="02020603050405020304" pitchFamily="18" charset="0"/>
            </a:endParaRPr>
          </a:p>
        </p:txBody>
      </p:sp>
      <p:sp>
        <p:nvSpPr>
          <p:cNvPr id="38" name="Бульбашка прямої мови: прямокутна з округленими кутами 37">
            <a:extLst>
              <a:ext uri="{FF2B5EF4-FFF2-40B4-BE49-F238E27FC236}">
                <a16:creationId xmlns:a16="http://schemas.microsoft.com/office/drawing/2014/main" id="{87B0C0FE-D2BB-EFAA-AF37-85754874FFDC}"/>
              </a:ext>
            </a:extLst>
          </p:cNvPr>
          <p:cNvSpPr/>
          <p:nvPr/>
        </p:nvSpPr>
        <p:spPr>
          <a:xfrm flipH="1">
            <a:off x="5710175" y="3506205"/>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Бульбашка прямої мови: прямокутна з округленими кутами 40">
            <a:extLst>
              <a:ext uri="{FF2B5EF4-FFF2-40B4-BE49-F238E27FC236}">
                <a16:creationId xmlns:a16="http://schemas.microsoft.com/office/drawing/2014/main" id="{E48DC418-4FDB-B885-21A2-8DB35D2C1C52}"/>
              </a:ext>
            </a:extLst>
          </p:cNvPr>
          <p:cNvSpPr/>
          <p:nvPr/>
        </p:nvSpPr>
        <p:spPr>
          <a:xfrm flipH="1">
            <a:off x="5710175" y="5097545"/>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TextBox 2">
            <a:extLst>
              <a:ext uri="{FF2B5EF4-FFF2-40B4-BE49-F238E27FC236}">
                <a16:creationId xmlns:a16="http://schemas.microsoft.com/office/drawing/2014/main" id="{C411A8D9-DA79-8A49-0559-952D6805CE17}"/>
              </a:ext>
            </a:extLst>
          </p:cNvPr>
          <p:cNvSpPr txBox="1"/>
          <p:nvPr/>
        </p:nvSpPr>
        <p:spPr>
          <a:xfrm>
            <a:off x="1567962" y="1563143"/>
            <a:ext cx="9655027" cy="646331"/>
          </a:xfrm>
          <a:prstGeom prst="rect">
            <a:avLst/>
          </a:prstGeom>
          <a:noFill/>
        </p:spPr>
        <p:txBody>
          <a:bodyPr wrap="square">
            <a:spAutoFit/>
          </a:bodyPr>
          <a:lstStyle/>
          <a:p>
            <a:r>
              <a:rPr lang="uk-UA" sz="1800" dirty="0">
                <a:effectLst/>
                <a:latin typeface="Arial" panose="020B0604020202020204" pitchFamily="34" charset="0"/>
                <a:ea typeface="Calibri" panose="020F0502020204030204" pitchFamily="34" charset="0"/>
              </a:rPr>
              <a:t>На думку більшості респондентів-бенефіціарів </a:t>
            </a:r>
            <a:r>
              <a:rPr lang="uk-UA" sz="1800" b="1" dirty="0">
                <a:effectLst/>
                <a:latin typeface="Arial" panose="020B0604020202020204" pitchFamily="34" charset="0"/>
                <a:ea typeface="Calibri" panose="020F0502020204030204" pitchFamily="34" charset="0"/>
              </a:rPr>
              <a:t>70</a:t>
            </a:r>
            <a:r>
              <a:rPr lang="uk-UA" sz="1800" dirty="0">
                <a:effectLst/>
                <a:latin typeface="Arial" panose="020B0604020202020204" pitchFamily="34" charset="0"/>
                <a:ea typeface="Calibri" panose="020F0502020204030204" pitchFamily="34" charset="0"/>
              </a:rPr>
              <a:t>% реалізація міні-проєктів позитивно вплинула на соціальний клімат у громадах та спільнотах.</a:t>
            </a:r>
            <a:endParaRPr lang="uk-UA"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B430368F-2897-838E-D5BF-38081A052BBD}"/>
              </a:ext>
            </a:extLst>
          </p:cNvPr>
          <p:cNvSpPr txBox="1"/>
          <p:nvPr/>
        </p:nvSpPr>
        <p:spPr>
          <a:xfrm>
            <a:off x="571835" y="2733393"/>
            <a:ext cx="4891807" cy="2749920"/>
          </a:xfrm>
          <a:prstGeom prst="rect">
            <a:avLst/>
          </a:prstGeom>
          <a:noFill/>
        </p:spPr>
        <p:txBody>
          <a:bodyPr wrap="square">
            <a:spAutoFit/>
          </a:bodyPr>
          <a:lstStyle/>
          <a:p>
            <a:pPr algn="just">
              <a:lnSpc>
                <a:spcPct val="107000"/>
              </a:lnSpc>
              <a:spcAft>
                <a:spcPts val="800"/>
              </a:spcAft>
            </a:pPr>
            <a:r>
              <a:rPr lang="uk-UA" sz="1600" kern="100" dirty="0">
                <a:effectLst/>
                <a:latin typeface="Arial "/>
                <a:ea typeface="Calibri" panose="020F0502020204030204" pitchFamily="34" charset="0"/>
                <a:cs typeface="Times New Roman" panose="02020603050405020304" pitchFamily="18" charset="0"/>
              </a:rPr>
              <a:t>Основні позитивні зміни, які </a:t>
            </a:r>
            <a:r>
              <a:rPr lang="uk-UA" sz="1600" kern="100" dirty="0" err="1">
                <a:effectLst/>
                <a:latin typeface="Arial "/>
                <a:ea typeface="Calibri" panose="020F0502020204030204" pitchFamily="34" charset="0"/>
                <a:cs typeface="Times New Roman" panose="02020603050405020304" pitchFamily="18" charset="0"/>
              </a:rPr>
              <a:t>бенефіціари</a:t>
            </a:r>
            <a:r>
              <a:rPr lang="uk-UA" sz="1600" kern="100" dirty="0">
                <a:effectLst/>
                <a:latin typeface="Arial "/>
                <a:ea typeface="Calibri" panose="020F0502020204030204" pitchFamily="34" charset="0"/>
                <a:cs typeface="Times New Roman" panose="02020603050405020304" pitchFamily="18" charset="0"/>
              </a:rPr>
              <a:t> особисто відчули у своїх громадах</a:t>
            </a:r>
            <a:r>
              <a:rPr lang="uk-UA" sz="1600" kern="100" dirty="0">
                <a:latin typeface="Arial "/>
                <a:ea typeface="Calibri" panose="020F0502020204030204" pitchFamily="34" charset="0"/>
                <a:cs typeface="Times New Roman" panose="02020603050405020304" pitchFamily="18" charset="0"/>
              </a:rPr>
              <a:t>:</a:t>
            </a:r>
            <a:endParaRPr lang="uk-UA" sz="1600" kern="100" dirty="0">
              <a:effectLst/>
              <a:latin typeface="Arial "/>
              <a:ea typeface="Calibri" panose="020F0502020204030204" pitchFamily="34" charset="0"/>
              <a:cs typeface="Times New Roman" panose="02020603050405020304" pitchFamily="18" charset="0"/>
            </a:endParaRPr>
          </a:p>
          <a:p>
            <a:pPr algn="just">
              <a:lnSpc>
                <a:spcPct val="107000"/>
              </a:lnSpc>
              <a:spcAft>
                <a:spcPts val="800"/>
              </a:spcAft>
            </a:pPr>
            <a:endParaRPr lang="uk-UA" sz="1600" kern="100" dirty="0">
              <a:effectLst/>
              <a:latin typeface="Arial "/>
              <a:ea typeface="Calibri" panose="020F0502020204030204" pitchFamily="34" charset="0"/>
              <a:cs typeface="Times New Roman" panose="02020603050405020304" pitchFamily="18" charset="0"/>
            </a:endParaRPr>
          </a:p>
          <a:p>
            <a:pPr lvl="0" algn="just"/>
            <a:r>
              <a:rPr lang="uk-UA" sz="1400" kern="100" dirty="0">
                <a:effectLst/>
                <a:latin typeface="Arial "/>
                <a:ea typeface="Calibri" panose="020F0502020204030204" pitchFamily="34" charset="0"/>
                <a:cs typeface="Times New Roman" panose="02020603050405020304" pitchFamily="18" charset="0"/>
              </a:rPr>
              <a:t>   </a:t>
            </a:r>
            <a:r>
              <a:rPr lang="uk-UA" sz="1600" kern="100" dirty="0">
                <a:effectLst/>
                <a:latin typeface="Arial "/>
                <a:ea typeface="Calibri" panose="020F0502020204030204" pitchFamily="34" charset="0"/>
                <a:cs typeface="Times New Roman" panose="02020603050405020304" pitchFamily="18" charset="0"/>
              </a:rPr>
              <a:t>відчуття підтримки/допомоги – </a:t>
            </a:r>
            <a:r>
              <a:rPr lang="uk-UA" sz="1600" b="1" kern="100" dirty="0">
                <a:latin typeface="Arial "/>
                <a:ea typeface="Calibri" panose="020F0502020204030204" pitchFamily="34" charset="0"/>
                <a:cs typeface="Times New Roman" panose="02020603050405020304" pitchFamily="18" charset="0"/>
              </a:rPr>
              <a:t>55</a:t>
            </a:r>
            <a:r>
              <a:rPr lang="uk-UA" sz="1600" b="1" kern="100" dirty="0">
                <a:effectLst/>
                <a:latin typeface="Arial "/>
                <a:ea typeface="Calibri" panose="020F0502020204030204" pitchFamily="34" charset="0"/>
                <a:cs typeface="Times New Roman" panose="02020603050405020304" pitchFamily="18" charset="0"/>
              </a:rPr>
              <a:t>%</a:t>
            </a:r>
          </a:p>
          <a:p>
            <a:pPr lvl="0" algn="just"/>
            <a:endParaRPr lang="uk-UA" sz="1400" kern="100" dirty="0">
              <a:effectLst/>
              <a:latin typeface="Arial "/>
              <a:ea typeface="Calibri" panose="020F0502020204030204" pitchFamily="34" charset="0"/>
              <a:cs typeface="Times New Roman" panose="02020603050405020304" pitchFamily="18" charset="0"/>
            </a:endParaRPr>
          </a:p>
          <a:p>
            <a:pPr lvl="0" algn="just"/>
            <a:r>
              <a:rPr lang="uk-UA" sz="1600" kern="100" dirty="0">
                <a:effectLst/>
                <a:latin typeface="Arial "/>
                <a:ea typeface="Calibri" panose="020F0502020204030204" pitchFamily="34" charset="0"/>
                <a:cs typeface="Times New Roman" panose="02020603050405020304" pitchFamily="18" charset="0"/>
              </a:rPr>
              <a:t>   розкутість та легкість – </a:t>
            </a:r>
            <a:r>
              <a:rPr lang="uk-UA" sz="1600" b="1" kern="100" dirty="0">
                <a:effectLst/>
                <a:latin typeface="Arial "/>
                <a:ea typeface="Calibri" panose="020F0502020204030204" pitchFamily="34" charset="0"/>
                <a:cs typeface="Times New Roman" panose="02020603050405020304" pitchFamily="18" charset="0"/>
              </a:rPr>
              <a:t>13%</a:t>
            </a:r>
            <a:endParaRPr lang="uk-UA" sz="1600" b="1" kern="100" dirty="0">
              <a:latin typeface="Arial "/>
              <a:ea typeface="Calibri" panose="020F0502020204030204" pitchFamily="34" charset="0"/>
              <a:cs typeface="Times New Roman" panose="02020603050405020304" pitchFamily="18" charset="0"/>
            </a:endParaRPr>
          </a:p>
          <a:p>
            <a:pPr lvl="0" algn="just"/>
            <a:endParaRPr lang="uk-UA" sz="1600" kern="100" dirty="0">
              <a:effectLst/>
              <a:latin typeface="Arial "/>
              <a:ea typeface="Calibri" panose="020F0502020204030204" pitchFamily="34" charset="0"/>
              <a:cs typeface="Times New Roman" panose="02020603050405020304" pitchFamily="18" charset="0"/>
            </a:endParaRPr>
          </a:p>
          <a:p>
            <a:pPr lvl="0" algn="just"/>
            <a:r>
              <a:rPr lang="uk-UA" sz="1600" kern="100" dirty="0">
                <a:effectLst/>
                <a:latin typeface="Arial "/>
                <a:ea typeface="Calibri" panose="020F0502020204030204" pitchFamily="34" charset="0"/>
                <a:cs typeface="Times New Roman" panose="02020603050405020304" pitchFamily="18" charset="0"/>
              </a:rPr>
              <a:t>   </a:t>
            </a:r>
            <a:r>
              <a:rPr lang="uk-UA" sz="1600" kern="100" dirty="0">
                <a:latin typeface="Arial "/>
                <a:ea typeface="Calibri" panose="020F0502020204030204" pitchFamily="34" charset="0"/>
                <a:cs typeface="Times New Roman" panose="02020603050405020304" pitchFamily="18" charset="0"/>
              </a:rPr>
              <a:t>п</a:t>
            </a:r>
            <a:r>
              <a:rPr lang="uk-UA" sz="1600" kern="100" dirty="0">
                <a:effectLst/>
                <a:latin typeface="Arial "/>
                <a:ea typeface="Calibri" panose="020F0502020204030204" pitchFamily="34" charset="0"/>
                <a:cs typeface="Times New Roman" panose="02020603050405020304" pitchFamily="18" charset="0"/>
              </a:rPr>
              <a:t>озитивні зміни в громаді – </a:t>
            </a:r>
            <a:r>
              <a:rPr lang="uk-UA" sz="1600" b="1" kern="100" dirty="0">
                <a:latin typeface="Arial "/>
                <a:ea typeface="Calibri" panose="020F0502020204030204" pitchFamily="34" charset="0"/>
                <a:cs typeface="Times New Roman" panose="02020603050405020304" pitchFamily="18" charset="0"/>
              </a:rPr>
              <a:t>11</a:t>
            </a:r>
            <a:r>
              <a:rPr lang="uk-UA" sz="1600" b="1" kern="100" dirty="0">
                <a:effectLst/>
                <a:latin typeface="Arial "/>
                <a:ea typeface="Calibri" panose="020F0502020204030204" pitchFamily="34" charset="0"/>
                <a:cs typeface="Times New Roman" panose="02020603050405020304" pitchFamily="18" charset="0"/>
              </a:rPr>
              <a:t>%</a:t>
            </a:r>
            <a:endParaRPr lang="uk-UA" sz="1600" b="1" kern="100" dirty="0">
              <a:latin typeface="Arial "/>
              <a:ea typeface="Calibri" panose="020F0502020204030204" pitchFamily="34" charset="0"/>
              <a:cs typeface="Times New Roman" panose="02020603050405020304" pitchFamily="18" charset="0"/>
            </a:endParaRPr>
          </a:p>
          <a:p>
            <a:pPr lvl="0" algn="just"/>
            <a:endParaRPr lang="uk-UA" sz="1400" kern="100" dirty="0">
              <a:effectLst/>
              <a:latin typeface="Arial "/>
              <a:ea typeface="Calibri" panose="020F0502020204030204" pitchFamily="34" charset="0"/>
              <a:cs typeface="Times New Roman" panose="02020603050405020304" pitchFamily="18" charset="0"/>
            </a:endParaRPr>
          </a:p>
          <a:p>
            <a:pPr lvl="0" algn="just"/>
            <a:r>
              <a:rPr lang="uk-UA" sz="1600" kern="100" dirty="0">
                <a:effectLst/>
                <a:latin typeface="Arial "/>
                <a:ea typeface="Calibri" panose="020F0502020204030204" pitchFamily="34" charset="0"/>
                <a:cs typeface="Times New Roman" panose="02020603050405020304" pitchFamily="18" charset="0"/>
              </a:rPr>
              <a:t>   </a:t>
            </a:r>
            <a:r>
              <a:rPr lang="uk-UA" sz="1600" kern="100" dirty="0">
                <a:latin typeface="Arial "/>
                <a:ea typeface="Calibri" panose="020F0502020204030204" pitchFamily="34" charset="0"/>
                <a:cs typeface="Times New Roman" panose="02020603050405020304" pitchFamily="18" charset="0"/>
              </a:rPr>
              <a:t>п</a:t>
            </a:r>
            <a:r>
              <a:rPr lang="uk-UA" sz="1600" kern="100" dirty="0">
                <a:effectLst/>
                <a:latin typeface="Arial "/>
                <a:ea typeface="Calibri" panose="020F0502020204030204" pitchFamily="34" charset="0"/>
                <a:cs typeface="Times New Roman" panose="02020603050405020304" pitchFamily="18" charset="0"/>
              </a:rPr>
              <a:t>ідвищення </a:t>
            </a:r>
            <a:r>
              <a:rPr lang="uk-UA" sz="1600" kern="100" dirty="0" err="1">
                <a:effectLst/>
                <a:latin typeface="Arial "/>
                <a:ea typeface="Calibri" panose="020F0502020204030204" pitchFamily="34" charset="0"/>
                <a:cs typeface="Times New Roman" panose="02020603050405020304" pitchFamily="18" charset="0"/>
              </a:rPr>
              <a:t>самооціники</a:t>
            </a:r>
            <a:r>
              <a:rPr lang="uk-UA" sz="1600" kern="100" dirty="0">
                <a:effectLst/>
                <a:latin typeface="Arial "/>
                <a:ea typeface="Calibri" panose="020F0502020204030204" pitchFamily="34" charset="0"/>
                <a:cs typeface="Times New Roman" panose="02020603050405020304" pitchFamily="18" charset="0"/>
              </a:rPr>
              <a:t> – </a:t>
            </a:r>
            <a:r>
              <a:rPr lang="uk-UA" sz="1600" b="1" kern="100" dirty="0">
                <a:latin typeface="Arial "/>
                <a:ea typeface="Calibri" panose="020F0502020204030204" pitchFamily="34" charset="0"/>
                <a:cs typeface="Times New Roman" panose="02020603050405020304" pitchFamily="18" charset="0"/>
              </a:rPr>
              <a:t>8</a:t>
            </a:r>
            <a:r>
              <a:rPr lang="uk-UA" sz="1600" b="1" kern="100" dirty="0">
                <a:effectLst/>
                <a:latin typeface="Arial "/>
                <a:ea typeface="Calibri" panose="020F0502020204030204" pitchFamily="34" charset="0"/>
                <a:cs typeface="Times New Roman" panose="02020603050405020304" pitchFamily="18" charset="0"/>
              </a:rPr>
              <a:t>%</a:t>
            </a:r>
            <a:endParaRPr lang="uk-UA" sz="1600" kern="100" dirty="0">
              <a:effectLst/>
              <a:latin typeface="Arial "/>
              <a:ea typeface="Calibri" panose="020F0502020204030204" pitchFamily="34" charset="0"/>
              <a:cs typeface="Times New Roman" panose="02020603050405020304" pitchFamily="18" charset="0"/>
            </a:endParaRPr>
          </a:p>
        </p:txBody>
      </p:sp>
      <p:cxnSp>
        <p:nvCxnSpPr>
          <p:cNvPr id="8" name="Google Shape;459;p44">
            <a:extLst>
              <a:ext uri="{FF2B5EF4-FFF2-40B4-BE49-F238E27FC236}">
                <a16:creationId xmlns:a16="http://schemas.microsoft.com/office/drawing/2014/main" id="{24B1AD3F-BF2C-25D2-127C-25E641BD5F69}"/>
              </a:ext>
            </a:extLst>
          </p:cNvPr>
          <p:cNvCxnSpPr>
            <a:cxnSpLocks/>
          </p:cNvCxnSpPr>
          <p:nvPr/>
        </p:nvCxnSpPr>
        <p:spPr>
          <a:xfrm flipH="1" flipV="1">
            <a:off x="500917" y="3857247"/>
            <a:ext cx="11472" cy="100193"/>
          </a:xfrm>
          <a:prstGeom prst="straightConnector1">
            <a:avLst/>
          </a:prstGeom>
          <a:noFill/>
          <a:ln w="19050" cap="rnd" cmpd="sng">
            <a:solidFill>
              <a:srgbClr val="C00000"/>
            </a:solidFill>
            <a:prstDash val="dot"/>
            <a:round/>
            <a:headEnd type="none" w="sm" len="sm"/>
            <a:tailEnd type="oval" w="lg" len="lg"/>
          </a:ln>
        </p:spPr>
      </p:cxnSp>
      <p:cxnSp>
        <p:nvCxnSpPr>
          <p:cNvPr id="9" name="Google Shape;465;p44">
            <a:extLst>
              <a:ext uri="{FF2B5EF4-FFF2-40B4-BE49-F238E27FC236}">
                <a16:creationId xmlns:a16="http://schemas.microsoft.com/office/drawing/2014/main" id="{DB2430D5-10E6-CB9B-063F-C46847F23753}"/>
              </a:ext>
            </a:extLst>
          </p:cNvPr>
          <p:cNvCxnSpPr>
            <a:cxnSpLocks/>
          </p:cNvCxnSpPr>
          <p:nvPr/>
        </p:nvCxnSpPr>
        <p:spPr>
          <a:xfrm>
            <a:off x="500917" y="4044007"/>
            <a:ext cx="0" cy="305801"/>
          </a:xfrm>
          <a:prstGeom prst="straightConnector1">
            <a:avLst/>
          </a:prstGeom>
          <a:noFill/>
          <a:ln w="19050" cap="rnd" cmpd="sng">
            <a:solidFill>
              <a:srgbClr val="C00000"/>
            </a:solidFill>
            <a:prstDash val="dot"/>
            <a:round/>
            <a:headEnd type="none" w="sm" len="sm"/>
            <a:tailEnd type="oval" w="lg" len="lg"/>
          </a:ln>
        </p:spPr>
      </p:cxnSp>
      <p:cxnSp>
        <p:nvCxnSpPr>
          <p:cNvPr id="10" name="Google Shape;466;p44">
            <a:extLst>
              <a:ext uri="{FF2B5EF4-FFF2-40B4-BE49-F238E27FC236}">
                <a16:creationId xmlns:a16="http://schemas.microsoft.com/office/drawing/2014/main" id="{8BDAA2AA-15A4-FEB1-F79E-64671AA0BE1C}"/>
              </a:ext>
            </a:extLst>
          </p:cNvPr>
          <p:cNvCxnSpPr>
            <a:cxnSpLocks/>
          </p:cNvCxnSpPr>
          <p:nvPr/>
        </p:nvCxnSpPr>
        <p:spPr>
          <a:xfrm>
            <a:off x="500917" y="4436635"/>
            <a:ext cx="0" cy="924464"/>
          </a:xfrm>
          <a:prstGeom prst="straightConnector1">
            <a:avLst/>
          </a:prstGeom>
          <a:noFill/>
          <a:ln w="19050" cap="rnd" cmpd="sng">
            <a:solidFill>
              <a:srgbClr val="C00000"/>
            </a:solidFill>
            <a:prstDash val="dot"/>
            <a:round/>
            <a:headEnd type="none" w="sm" len="sm"/>
            <a:tailEnd type="oval" w="lg" len="lg"/>
          </a:ln>
        </p:spPr>
      </p:cxnSp>
      <p:sp>
        <p:nvSpPr>
          <p:cNvPr id="30" name="TextBox 29">
            <a:extLst>
              <a:ext uri="{FF2B5EF4-FFF2-40B4-BE49-F238E27FC236}">
                <a16:creationId xmlns:a16="http://schemas.microsoft.com/office/drawing/2014/main" id="{B7706787-618C-F081-30D6-7ED027AFBE9F}"/>
              </a:ext>
            </a:extLst>
          </p:cNvPr>
          <p:cNvSpPr txBox="1"/>
          <p:nvPr/>
        </p:nvSpPr>
        <p:spPr>
          <a:xfrm>
            <a:off x="5741340" y="3351342"/>
            <a:ext cx="5791284" cy="2723053"/>
          </a:xfrm>
          <a:prstGeom prst="rect">
            <a:avLst/>
          </a:prstGeom>
          <a:noFill/>
        </p:spPr>
        <p:txBody>
          <a:bodyPr wrap="square">
            <a:spAutoFit/>
          </a:bodyPr>
          <a:lstStyle/>
          <a:p>
            <a:pPr marL="360363" indent="534988" algn="just">
              <a:lnSpc>
                <a:spcPct val="107000"/>
              </a:lnSpc>
            </a:pPr>
            <a:r>
              <a:rPr lang="uk-UA" sz="1200" i="1" kern="100" dirty="0">
                <a:effectLst/>
                <a:latin typeface="Arial "/>
                <a:ea typeface="Calibri" panose="020F0502020204030204" pitchFamily="34" charset="0"/>
                <a:cs typeface="Times New Roman" panose="02020603050405020304" pitchFamily="18" charset="0"/>
              </a:rPr>
              <a:t>«Ну, звісно, змінилося і відносини до нас, що ми працюємо, скажімо, в цьому напрямку і що ми не залишаємо їх наодинці зі своєю проблемою. Вони до нас завжди можуть звернутися і ми всіляко їм допомагаємо» (Ч., Дніпро)</a:t>
            </a:r>
            <a:endParaRPr lang="uk-UA" sz="1200" kern="100" dirty="0">
              <a:effectLst/>
              <a:latin typeface="Arial "/>
              <a:ea typeface="Calibri" panose="020F0502020204030204" pitchFamily="34" charset="0"/>
              <a:cs typeface="Times New Roman" panose="02020603050405020304" pitchFamily="18" charset="0"/>
            </a:endParaRPr>
          </a:p>
          <a:p>
            <a:pPr marL="360363" indent="534988" algn="just">
              <a:lnSpc>
                <a:spcPct val="107000"/>
              </a:lnSpc>
              <a:spcAft>
                <a:spcPts val="800"/>
              </a:spcAft>
            </a:pPr>
            <a:r>
              <a:rPr lang="uk-UA" sz="1200" i="1" kern="100" dirty="0">
                <a:effectLst/>
                <a:latin typeface="Arial "/>
                <a:ea typeface="Calibri" panose="020F0502020204030204" pitchFamily="34" charset="0"/>
                <a:cs typeface="Times New Roman" panose="02020603050405020304" pitchFamily="18" charset="0"/>
              </a:rPr>
              <a:t>«Я думаю, що щось змінилося… Зі свого боку, як я вже казав, що, правда, ті </a:t>
            </a:r>
            <a:r>
              <a:rPr lang="uk-UA" sz="1200" i="1" kern="100" dirty="0" err="1">
                <a:effectLst/>
                <a:latin typeface="Arial "/>
                <a:ea typeface="Calibri" panose="020F0502020204030204" pitchFamily="34" charset="0"/>
                <a:cs typeface="Times New Roman" panose="02020603050405020304" pitchFamily="18" charset="0"/>
              </a:rPr>
              <a:t>бенефіціари</a:t>
            </a:r>
            <a:r>
              <a:rPr lang="uk-UA" sz="1200" i="1" kern="100" dirty="0">
                <a:effectLst/>
                <a:latin typeface="Arial "/>
                <a:ea typeface="Calibri" panose="020F0502020204030204" pitchFamily="34" charset="0"/>
                <a:cs typeface="Times New Roman" panose="02020603050405020304" pitchFamily="18" charset="0"/>
              </a:rPr>
              <a:t>, які пройшли через психологічну допомогу, їхній стан покращувався. У деяких точно був видно виражений якийсь прогрес» (Ч., Одеса)</a:t>
            </a:r>
          </a:p>
          <a:p>
            <a:pPr marL="360363" indent="534988" algn="just">
              <a:lnSpc>
                <a:spcPct val="107000"/>
              </a:lnSpc>
              <a:spcAft>
                <a:spcPts val="800"/>
              </a:spcAft>
            </a:pPr>
            <a:r>
              <a:rPr lang="uk-UA" sz="1200" i="1" kern="100" dirty="0">
                <a:effectLst/>
                <a:latin typeface="Arial "/>
                <a:ea typeface="Calibri" panose="020F0502020204030204" pitchFamily="34" charset="0"/>
                <a:cs typeface="Times New Roman" panose="02020603050405020304" pitchFamily="18" charset="0"/>
              </a:rPr>
              <a:t>«Так, я думаю так. Люди побачили, що вони потрібні. Люди почали відкриватися. Люди більше пішли на спілкування. Люди більше відкривають свої потреби» (Ч., Львів).</a:t>
            </a:r>
            <a:endParaRPr lang="uk-UA" sz="1200" kern="100" dirty="0">
              <a:effectLst/>
              <a:latin typeface="Arial "/>
              <a:ea typeface="Calibri" panose="020F0502020204030204" pitchFamily="34" charset="0"/>
              <a:cs typeface="Times New Roman" panose="02020603050405020304" pitchFamily="18" charset="0"/>
            </a:endParaRPr>
          </a:p>
          <a:p>
            <a:pPr marL="727710" indent="1072515" algn="just">
              <a:lnSpc>
                <a:spcPct val="107000"/>
              </a:lnSpc>
              <a:spcAft>
                <a:spcPts val="800"/>
              </a:spcAft>
            </a:pPr>
            <a:endParaRPr lang="uk-UA"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Бульбашка прямої мови: прямокутна з округленими кутами 30">
            <a:extLst>
              <a:ext uri="{FF2B5EF4-FFF2-40B4-BE49-F238E27FC236}">
                <a16:creationId xmlns:a16="http://schemas.microsoft.com/office/drawing/2014/main" id="{7CDA0F1D-884E-0005-EB4F-BCC11B470FB8}"/>
              </a:ext>
            </a:extLst>
          </p:cNvPr>
          <p:cNvSpPr/>
          <p:nvPr/>
        </p:nvSpPr>
        <p:spPr>
          <a:xfrm flipH="1">
            <a:off x="5710175" y="4294912"/>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2" name="Google Shape;459;p44">
            <a:extLst>
              <a:ext uri="{FF2B5EF4-FFF2-40B4-BE49-F238E27FC236}">
                <a16:creationId xmlns:a16="http://schemas.microsoft.com/office/drawing/2014/main" id="{E272B7ED-2D00-E44C-43A0-68633BD894B2}"/>
              </a:ext>
            </a:extLst>
          </p:cNvPr>
          <p:cNvCxnSpPr>
            <a:cxnSpLocks/>
          </p:cNvCxnSpPr>
          <p:nvPr/>
        </p:nvCxnSpPr>
        <p:spPr>
          <a:xfrm flipV="1">
            <a:off x="505170" y="4836792"/>
            <a:ext cx="0" cy="154347"/>
          </a:xfrm>
          <a:prstGeom prst="straightConnector1">
            <a:avLst/>
          </a:prstGeom>
          <a:noFill/>
          <a:ln w="19050" cap="rnd" cmpd="sng">
            <a:solidFill>
              <a:srgbClr val="C00000"/>
            </a:solidFill>
            <a:prstDash val="dot"/>
            <a:round/>
            <a:headEnd type="none" w="sm" len="sm"/>
            <a:tailEnd type="oval" w="lg" len="lg"/>
          </a:ln>
        </p:spPr>
      </p:cxnSp>
      <p:sp>
        <p:nvSpPr>
          <p:cNvPr id="42" name="TextBox 41">
            <a:extLst>
              <a:ext uri="{FF2B5EF4-FFF2-40B4-BE49-F238E27FC236}">
                <a16:creationId xmlns:a16="http://schemas.microsoft.com/office/drawing/2014/main" id="{791236DE-37E2-55F1-6B43-4C3E66F16F36}"/>
              </a:ext>
            </a:extLst>
          </p:cNvPr>
          <p:cNvSpPr txBox="1"/>
          <p:nvPr/>
        </p:nvSpPr>
        <p:spPr>
          <a:xfrm>
            <a:off x="5845272" y="2580339"/>
            <a:ext cx="3649709"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Цитати ГО/ініціативних груп:</a:t>
            </a:r>
          </a:p>
        </p:txBody>
      </p:sp>
    </p:spTree>
    <p:extLst>
      <p:ext uri="{BB962C8B-B14F-4D97-AF65-F5344CB8AC3E}">
        <p14:creationId xmlns:p14="http://schemas.microsoft.com/office/powerpoint/2010/main" val="454325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73AA4-A1D8-D318-1AB4-F9E640F2DD15}"/>
            </a:ext>
          </a:extLst>
        </p:cNvPr>
        <p:cNvGrpSpPr/>
        <p:nvPr/>
      </p:nvGrpSpPr>
      <p:grpSpPr>
        <a:xfrm>
          <a:off x="0" y="0"/>
          <a:ext cx="0" cy="0"/>
          <a:chOff x="0" y="0"/>
          <a:chExt cx="0" cy="0"/>
        </a:xfrm>
      </p:grpSpPr>
      <p:sp>
        <p:nvSpPr>
          <p:cNvPr id="6" name="Прямокутник 5">
            <a:extLst>
              <a:ext uri="{FF2B5EF4-FFF2-40B4-BE49-F238E27FC236}">
                <a16:creationId xmlns:a16="http://schemas.microsoft.com/office/drawing/2014/main" id="{402763DA-36BE-6522-B9A9-733288F88D33}"/>
              </a:ext>
            </a:extLst>
          </p:cNvPr>
          <p:cNvSpPr/>
          <p:nvPr/>
        </p:nvSpPr>
        <p:spPr>
          <a:xfrm>
            <a:off x="834183" y="1657354"/>
            <a:ext cx="11421406" cy="4385190"/>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b="1" dirty="0">
              <a:latin typeface="Arial "/>
            </a:endParaRPr>
          </a:p>
        </p:txBody>
      </p:sp>
      <p:sp>
        <p:nvSpPr>
          <p:cNvPr id="5" name="Прямокутник 4">
            <a:extLst>
              <a:ext uri="{FF2B5EF4-FFF2-40B4-BE49-F238E27FC236}">
                <a16:creationId xmlns:a16="http://schemas.microsoft.com/office/drawing/2014/main" id="{6AB61F97-DC51-9698-C1A6-1B0CD07B320E}"/>
              </a:ext>
            </a:extLst>
          </p:cNvPr>
          <p:cNvSpPr/>
          <p:nvPr/>
        </p:nvSpPr>
        <p:spPr>
          <a:xfrm>
            <a:off x="405115" y="1124405"/>
            <a:ext cx="11434820" cy="1118951"/>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b="1">
              <a:latin typeface="Arial "/>
            </a:endParaRPr>
          </a:p>
        </p:txBody>
      </p:sp>
      <p:sp>
        <p:nvSpPr>
          <p:cNvPr id="14" name="TextBox 13">
            <a:extLst>
              <a:ext uri="{FF2B5EF4-FFF2-40B4-BE49-F238E27FC236}">
                <a16:creationId xmlns:a16="http://schemas.microsoft.com/office/drawing/2014/main" id="{CB35036D-479B-536D-F6AF-0F85BF7A73A3}"/>
              </a:ext>
            </a:extLst>
          </p:cNvPr>
          <p:cNvSpPr txBox="1"/>
          <p:nvPr/>
        </p:nvSpPr>
        <p:spPr>
          <a:xfrm>
            <a:off x="1341689" y="1537122"/>
            <a:ext cx="10498246" cy="275653"/>
          </a:xfrm>
          <a:prstGeom prst="rect">
            <a:avLst/>
          </a:prstGeom>
          <a:solidFill>
            <a:srgbClr val="F6F6F6"/>
          </a:solidFill>
        </p:spPr>
        <p:txBody>
          <a:bodyPr wrap="square">
            <a:spAutoFit/>
          </a:bodyPr>
          <a:lstStyle/>
          <a:p>
            <a:pPr algn="just">
              <a:lnSpc>
                <a:spcPct val="107000"/>
              </a:lnSpc>
              <a:spcAft>
                <a:spcPts val="800"/>
              </a:spcAft>
            </a:pPr>
            <a:r>
              <a:rPr lang="uk-UA" sz="1200" b="1" dirty="0">
                <a:latin typeface="Arial "/>
              </a:rPr>
              <a:t>​</a:t>
            </a:r>
            <a:endParaRPr lang="uk-UA" sz="1200" b="1" kern="0" dirty="0">
              <a:effectLst/>
              <a:latin typeface="Arial "/>
              <a:ea typeface="Trebuchet MS" panose="020B060302020202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3D6B28EC-D2B7-775A-C439-17DD28417FB2}"/>
              </a:ext>
            </a:extLst>
          </p:cNvPr>
          <p:cNvSpPr/>
          <p:nvPr/>
        </p:nvSpPr>
        <p:spPr>
          <a:xfrm>
            <a:off x="587375" y="1273570"/>
            <a:ext cx="911299" cy="978284"/>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b="1" dirty="0">
              <a:latin typeface="Arial "/>
            </a:endParaRPr>
          </a:p>
        </p:txBody>
      </p:sp>
      <p:sp>
        <p:nvSpPr>
          <p:cNvPr id="12" name="Прямокутник 11">
            <a:extLst>
              <a:ext uri="{FF2B5EF4-FFF2-40B4-BE49-F238E27FC236}">
                <a16:creationId xmlns:a16="http://schemas.microsoft.com/office/drawing/2014/main" id="{CC05B3F5-57E6-DBCD-98C3-30935AB4ED78}"/>
              </a:ext>
            </a:extLst>
          </p:cNvPr>
          <p:cNvSpPr/>
          <p:nvPr/>
        </p:nvSpPr>
        <p:spPr>
          <a:xfrm>
            <a:off x="385296" y="14233"/>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b="1">
              <a:latin typeface="Arial "/>
            </a:endParaRPr>
          </a:p>
        </p:txBody>
      </p:sp>
      <p:sp>
        <p:nvSpPr>
          <p:cNvPr id="33" name="TextBox 32">
            <a:extLst>
              <a:ext uri="{FF2B5EF4-FFF2-40B4-BE49-F238E27FC236}">
                <a16:creationId xmlns:a16="http://schemas.microsoft.com/office/drawing/2014/main" id="{6F47A122-3FDD-C040-5562-2A5F53A8AB58}"/>
              </a:ext>
            </a:extLst>
          </p:cNvPr>
          <p:cNvSpPr txBox="1"/>
          <p:nvPr/>
        </p:nvSpPr>
        <p:spPr>
          <a:xfrm>
            <a:off x="5248275" y="3050522"/>
            <a:ext cx="6472702" cy="601640"/>
          </a:xfrm>
          <a:prstGeom prst="rect">
            <a:avLst/>
          </a:prstGeom>
          <a:noFill/>
        </p:spPr>
        <p:txBody>
          <a:bodyPr wrap="square">
            <a:spAutoFit/>
          </a:bodyPr>
          <a:lstStyle/>
          <a:p>
            <a:pPr marL="457200">
              <a:lnSpc>
                <a:spcPct val="115000"/>
              </a:lnSpc>
              <a:spcAft>
                <a:spcPts val="800"/>
              </a:spcAft>
            </a:pPr>
            <a:endParaRPr lang="uk-UA" sz="1200" b="1" i="1" kern="100" dirty="0">
              <a:effectLst/>
              <a:latin typeface="Arial "/>
              <a:ea typeface="Aptos" panose="020B0004020202020204" pitchFamily="34" charset="0"/>
              <a:cs typeface="Times New Roman" panose="02020603050405020304" pitchFamily="18" charset="0"/>
            </a:endParaRPr>
          </a:p>
          <a:p>
            <a:pPr marL="457200">
              <a:lnSpc>
                <a:spcPct val="115000"/>
              </a:lnSpc>
              <a:spcAft>
                <a:spcPts val="800"/>
              </a:spcAft>
            </a:pPr>
            <a:endParaRPr lang="uk-UA" sz="1200" b="1" kern="100" dirty="0">
              <a:effectLst/>
              <a:latin typeface="Arial "/>
              <a:ea typeface="Aptos" panose="020B0004020202020204" pitchFamily="34" charset="0"/>
              <a:cs typeface="Times New Roman" panose="02020603050405020304" pitchFamily="18" charset="0"/>
            </a:endParaRPr>
          </a:p>
        </p:txBody>
      </p:sp>
      <p:sp>
        <p:nvSpPr>
          <p:cNvPr id="8" name="Прямокутник: округлені кути 7">
            <a:extLst>
              <a:ext uri="{FF2B5EF4-FFF2-40B4-BE49-F238E27FC236}">
                <a16:creationId xmlns:a16="http://schemas.microsoft.com/office/drawing/2014/main" id="{4F35AF49-CE40-101C-4941-72542C55D17A}"/>
              </a:ext>
            </a:extLst>
          </p:cNvPr>
          <p:cNvSpPr/>
          <p:nvPr/>
        </p:nvSpPr>
        <p:spPr>
          <a:xfrm>
            <a:off x="600071" y="2525471"/>
            <a:ext cx="2433335" cy="3151416"/>
          </a:xfrm>
          <a:prstGeom prst="roundRect">
            <a:avLst/>
          </a:prstGeom>
          <a:solidFill>
            <a:srgbClr val="D0433A"/>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uk-UA" sz="1200" b="1">
              <a:latin typeface="Arial "/>
            </a:endParaRPr>
          </a:p>
        </p:txBody>
      </p:sp>
      <p:sp>
        <p:nvSpPr>
          <p:cNvPr id="16" name="TextBox 15">
            <a:extLst>
              <a:ext uri="{FF2B5EF4-FFF2-40B4-BE49-F238E27FC236}">
                <a16:creationId xmlns:a16="http://schemas.microsoft.com/office/drawing/2014/main" id="{6725CEAF-DBC3-8E91-2A19-3F009F857F0B}"/>
              </a:ext>
            </a:extLst>
          </p:cNvPr>
          <p:cNvSpPr txBox="1"/>
          <p:nvPr/>
        </p:nvSpPr>
        <p:spPr>
          <a:xfrm>
            <a:off x="630838" y="2711415"/>
            <a:ext cx="2373213" cy="461665"/>
          </a:xfrm>
          <a:prstGeom prst="rect">
            <a:avLst/>
          </a:prstGeom>
          <a:noFill/>
        </p:spPr>
        <p:txBody>
          <a:bodyPr wrap="square">
            <a:spAutoFit/>
          </a:bodyPr>
          <a:lstStyle/>
          <a:p>
            <a:r>
              <a:rPr lang="ru-RU" sz="1200" b="1" dirty="0" err="1">
                <a:solidFill>
                  <a:schemeClr val="bg1"/>
                </a:solidFill>
                <a:latin typeface="Arial "/>
              </a:rPr>
              <a:t>Безпосередній</a:t>
            </a:r>
            <a:r>
              <a:rPr lang="ru-RU" sz="1200" b="1" dirty="0">
                <a:solidFill>
                  <a:schemeClr val="bg1"/>
                </a:solidFill>
                <a:latin typeface="Arial "/>
              </a:rPr>
              <a:t> </a:t>
            </a:r>
            <a:r>
              <a:rPr lang="ru-RU" sz="1200" b="1" dirty="0" err="1">
                <a:solidFill>
                  <a:schemeClr val="bg1"/>
                </a:solidFill>
                <a:latin typeface="Arial "/>
              </a:rPr>
              <a:t>особистий</a:t>
            </a:r>
            <a:r>
              <a:rPr lang="ru-RU" sz="1200" b="1" dirty="0">
                <a:solidFill>
                  <a:schemeClr val="bg1"/>
                </a:solidFill>
                <a:latin typeface="Arial "/>
              </a:rPr>
              <a:t> контакт і </a:t>
            </a:r>
            <a:r>
              <a:rPr lang="ru-RU" sz="1200" b="1" dirty="0" err="1">
                <a:solidFill>
                  <a:schemeClr val="bg1"/>
                </a:solidFill>
                <a:latin typeface="Arial "/>
              </a:rPr>
              <a:t>регулярні</a:t>
            </a:r>
            <a:r>
              <a:rPr lang="ru-RU" sz="1200" b="1" dirty="0">
                <a:solidFill>
                  <a:schemeClr val="bg1"/>
                </a:solidFill>
                <a:latin typeface="Arial "/>
              </a:rPr>
              <a:t> </a:t>
            </a:r>
            <a:r>
              <a:rPr lang="ru-RU" sz="1200" b="1" dirty="0" err="1">
                <a:solidFill>
                  <a:schemeClr val="bg1"/>
                </a:solidFill>
                <a:latin typeface="Arial "/>
              </a:rPr>
              <a:t>зустрічі</a:t>
            </a:r>
            <a:endParaRPr lang="uk-UA" sz="1200" b="1" dirty="0">
              <a:solidFill>
                <a:schemeClr val="bg1"/>
              </a:solidFill>
              <a:latin typeface="Arial "/>
            </a:endParaRPr>
          </a:p>
        </p:txBody>
      </p:sp>
      <p:sp>
        <p:nvSpPr>
          <p:cNvPr id="17" name="Прямокутник: округлені кути 16">
            <a:extLst>
              <a:ext uri="{FF2B5EF4-FFF2-40B4-BE49-F238E27FC236}">
                <a16:creationId xmlns:a16="http://schemas.microsoft.com/office/drawing/2014/main" id="{2784ED32-8303-84BC-6C8A-583585BB1D2C}"/>
              </a:ext>
            </a:extLst>
          </p:cNvPr>
          <p:cNvSpPr/>
          <p:nvPr/>
        </p:nvSpPr>
        <p:spPr>
          <a:xfrm>
            <a:off x="3314400" y="2523105"/>
            <a:ext cx="2433335" cy="3151416"/>
          </a:xfrm>
          <a:prstGeom prst="roundRect">
            <a:avLst/>
          </a:prstGeom>
          <a:solidFill>
            <a:srgbClr val="96C14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uk-UA" sz="1200" b="1">
              <a:latin typeface="Arial "/>
            </a:endParaRPr>
          </a:p>
        </p:txBody>
      </p:sp>
      <p:sp>
        <p:nvSpPr>
          <p:cNvPr id="18" name="Прямокутник: округлені кути 17">
            <a:extLst>
              <a:ext uri="{FF2B5EF4-FFF2-40B4-BE49-F238E27FC236}">
                <a16:creationId xmlns:a16="http://schemas.microsoft.com/office/drawing/2014/main" id="{CC3BE930-1915-EC59-BEE3-0F48DD8D2D02}"/>
              </a:ext>
            </a:extLst>
          </p:cNvPr>
          <p:cNvSpPr/>
          <p:nvPr/>
        </p:nvSpPr>
        <p:spPr>
          <a:xfrm>
            <a:off x="6127333" y="2535327"/>
            <a:ext cx="2433335" cy="3151416"/>
          </a:xfrm>
          <a:prstGeom prst="roundRect">
            <a:avLst/>
          </a:prstGeom>
          <a:solidFill>
            <a:srgbClr val="4C8363"/>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uk-UA" sz="1200" b="1">
              <a:latin typeface="Arial "/>
            </a:endParaRPr>
          </a:p>
        </p:txBody>
      </p:sp>
      <p:sp>
        <p:nvSpPr>
          <p:cNvPr id="19" name="Прямокутник: округлені кути 18">
            <a:extLst>
              <a:ext uri="{FF2B5EF4-FFF2-40B4-BE49-F238E27FC236}">
                <a16:creationId xmlns:a16="http://schemas.microsoft.com/office/drawing/2014/main" id="{D661A62F-8845-8D09-2F0F-C639DBEE9FC7}"/>
              </a:ext>
            </a:extLst>
          </p:cNvPr>
          <p:cNvSpPr/>
          <p:nvPr/>
        </p:nvSpPr>
        <p:spPr>
          <a:xfrm>
            <a:off x="8838045" y="2523105"/>
            <a:ext cx="2433335" cy="3151416"/>
          </a:xfrm>
          <a:prstGeom prst="roundRect">
            <a:avLst/>
          </a:prstGeom>
          <a:solidFill>
            <a:srgbClr val="96C14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uk-UA" sz="1200" b="1">
              <a:latin typeface="Arial "/>
            </a:endParaRPr>
          </a:p>
        </p:txBody>
      </p:sp>
      <p:sp>
        <p:nvSpPr>
          <p:cNvPr id="21" name="TextBox 20">
            <a:extLst>
              <a:ext uri="{FF2B5EF4-FFF2-40B4-BE49-F238E27FC236}">
                <a16:creationId xmlns:a16="http://schemas.microsoft.com/office/drawing/2014/main" id="{B551670E-D6A6-E46A-624D-7FA8624C37B8}"/>
              </a:ext>
            </a:extLst>
          </p:cNvPr>
          <p:cNvSpPr txBox="1"/>
          <p:nvPr/>
        </p:nvSpPr>
        <p:spPr>
          <a:xfrm>
            <a:off x="8838046" y="2679606"/>
            <a:ext cx="2433334" cy="461665"/>
          </a:xfrm>
          <a:prstGeom prst="rect">
            <a:avLst/>
          </a:prstGeom>
          <a:noFill/>
        </p:spPr>
        <p:txBody>
          <a:bodyPr wrap="square">
            <a:spAutoFit/>
          </a:bodyPr>
          <a:lstStyle/>
          <a:p>
            <a:r>
              <a:rPr lang="ru-RU" sz="1200" b="1" dirty="0" err="1">
                <a:solidFill>
                  <a:schemeClr val="bg1"/>
                </a:solidFill>
                <a:latin typeface="Arial "/>
              </a:rPr>
              <a:t>Професійний</a:t>
            </a:r>
            <a:r>
              <a:rPr lang="ru-RU" sz="1200" b="1" dirty="0">
                <a:solidFill>
                  <a:schemeClr val="bg1"/>
                </a:solidFill>
                <a:latin typeface="Arial "/>
              </a:rPr>
              <a:t> </a:t>
            </a:r>
            <a:r>
              <a:rPr lang="ru-RU" sz="1200" b="1" dirty="0" err="1">
                <a:solidFill>
                  <a:schemeClr val="bg1"/>
                </a:solidFill>
                <a:latin typeface="Arial "/>
              </a:rPr>
              <a:t>розвиток</a:t>
            </a:r>
            <a:r>
              <a:rPr lang="ru-RU" sz="1200" b="1" dirty="0">
                <a:solidFill>
                  <a:schemeClr val="bg1"/>
                </a:solidFill>
                <a:latin typeface="Arial "/>
              </a:rPr>
              <a:t> через </a:t>
            </a:r>
            <a:r>
              <a:rPr lang="ru-RU" sz="1200" b="1" dirty="0" err="1">
                <a:solidFill>
                  <a:schemeClr val="bg1"/>
                </a:solidFill>
                <a:latin typeface="Arial "/>
              </a:rPr>
              <a:t>навчання</a:t>
            </a:r>
            <a:r>
              <a:rPr lang="ru-RU" sz="1200" b="1" dirty="0">
                <a:solidFill>
                  <a:schemeClr val="bg1"/>
                </a:solidFill>
                <a:latin typeface="Arial "/>
              </a:rPr>
              <a:t> та </a:t>
            </a:r>
            <a:r>
              <a:rPr lang="ru-RU" sz="1200" b="1" dirty="0" err="1">
                <a:solidFill>
                  <a:schemeClr val="bg1"/>
                </a:solidFill>
                <a:latin typeface="Arial "/>
              </a:rPr>
              <a:t>обмін</a:t>
            </a:r>
            <a:r>
              <a:rPr lang="ru-RU" sz="1200" b="1" dirty="0">
                <a:solidFill>
                  <a:schemeClr val="bg1"/>
                </a:solidFill>
                <a:latin typeface="Arial "/>
              </a:rPr>
              <a:t> </a:t>
            </a:r>
            <a:r>
              <a:rPr lang="ru-RU" sz="1200" b="1" dirty="0" err="1">
                <a:solidFill>
                  <a:schemeClr val="bg1"/>
                </a:solidFill>
                <a:latin typeface="Arial "/>
              </a:rPr>
              <a:t>досвідом</a:t>
            </a:r>
            <a:endParaRPr lang="ru-RU" sz="1200" b="1" dirty="0">
              <a:solidFill>
                <a:schemeClr val="bg1"/>
              </a:solidFill>
              <a:latin typeface="Arial "/>
            </a:endParaRPr>
          </a:p>
        </p:txBody>
      </p:sp>
      <p:sp>
        <p:nvSpPr>
          <p:cNvPr id="22" name="TextBox 21">
            <a:extLst>
              <a:ext uri="{FF2B5EF4-FFF2-40B4-BE49-F238E27FC236}">
                <a16:creationId xmlns:a16="http://schemas.microsoft.com/office/drawing/2014/main" id="{C8FFA698-816B-1E1B-B66D-4F3161B38177}"/>
              </a:ext>
            </a:extLst>
          </p:cNvPr>
          <p:cNvSpPr txBox="1"/>
          <p:nvPr/>
        </p:nvSpPr>
        <p:spPr>
          <a:xfrm>
            <a:off x="6166407" y="2762170"/>
            <a:ext cx="2572775" cy="461665"/>
          </a:xfrm>
          <a:prstGeom prst="rect">
            <a:avLst/>
          </a:prstGeom>
          <a:noFill/>
        </p:spPr>
        <p:txBody>
          <a:bodyPr wrap="square">
            <a:spAutoFit/>
          </a:bodyPr>
          <a:lstStyle/>
          <a:p>
            <a:r>
              <a:rPr lang="ru-RU" sz="1200" b="1" dirty="0" err="1">
                <a:solidFill>
                  <a:schemeClr val="bg1"/>
                </a:solidFill>
                <a:latin typeface="Arial "/>
              </a:rPr>
              <a:t>Довгострокове</a:t>
            </a:r>
            <a:r>
              <a:rPr lang="ru-RU" sz="1200" b="1" dirty="0">
                <a:solidFill>
                  <a:schemeClr val="bg1"/>
                </a:solidFill>
                <a:latin typeface="Arial "/>
              </a:rPr>
              <a:t> партнерство   та </a:t>
            </a:r>
            <a:r>
              <a:rPr lang="ru-RU" sz="1200" b="1" dirty="0" err="1">
                <a:solidFill>
                  <a:schemeClr val="bg1"/>
                </a:solidFill>
                <a:latin typeface="Arial "/>
              </a:rPr>
              <a:t>перенаправлення</a:t>
            </a:r>
            <a:r>
              <a:rPr lang="ru-RU" sz="1200" b="1" dirty="0">
                <a:solidFill>
                  <a:schemeClr val="bg1"/>
                </a:solidFill>
                <a:latin typeface="Arial "/>
              </a:rPr>
              <a:t> </a:t>
            </a:r>
            <a:r>
              <a:rPr lang="ru-RU" sz="1200" b="1" dirty="0" err="1">
                <a:solidFill>
                  <a:schemeClr val="bg1"/>
                </a:solidFill>
                <a:latin typeface="Arial "/>
              </a:rPr>
              <a:t>ресурсів</a:t>
            </a:r>
            <a:endParaRPr lang="ru-RU" sz="1200" b="1" dirty="0">
              <a:solidFill>
                <a:schemeClr val="bg1"/>
              </a:solidFill>
              <a:latin typeface="Arial "/>
            </a:endParaRPr>
          </a:p>
        </p:txBody>
      </p:sp>
      <p:sp>
        <p:nvSpPr>
          <p:cNvPr id="23" name="TextBox 22">
            <a:extLst>
              <a:ext uri="{FF2B5EF4-FFF2-40B4-BE49-F238E27FC236}">
                <a16:creationId xmlns:a16="http://schemas.microsoft.com/office/drawing/2014/main" id="{6758B5A3-7963-932D-08C7-D8B6A60F3D3B}"/>
              </a:ext>
            </a:extLst>
          </p:cNvPr>
          <p:cNvSpPr txBox="1"/>
          <p:nvPr/>
        </p:nvSpPr>
        <p:spPr>
          <a:xfrm>
            <a:off x="3361080" y="2727113"/>
            <a:ext cx="2280935" cy="461665"/>
          </a:xfrm>
          <a:prstGeom prst="rect">
            <a:avLst/>
          </a:prstGeom>
          <a:noFill/>
        </p:spPr>
        <p:txBody>
          <a:bodyPr wrap="square">
            <a:spAutoFit/>
          </a:bodyPr>
          <a:lstStyle/>
          <a:p>
            <a:r>
              <a:rPr lang="ru-RU" sz="1200" b="1" dirty="0" err="1">
                <a:solidFill>
                  <a:schemeClr val="bg1"/>
                </a:solidFill>
                <a:latin typeface="Arial "/>
              </a:rPr>
              <a:t>Підтримка</a:t>
            </a:r>
            <a:r>
              <a:rPr lang="ru-RU" sz="1200" b="1" dirty="0">
                <a:solidFill>
                  <a:schemeClr val="bg1"/>
                </a:solidFill>
                <a:latin typeface="Arial "/>
              </a:rPr>
              <a:t> </a:t>
            </a:r>
            <a:r>
              <a:rPr lang="ru-RU" sz="1200" b="1" dirty="0" err="1">
                <a:solidFill>
                  <a:schemeClr val="bg1"/>
                </a:solidFill>
                <a:latin typeface="Arial "/>
              </a:rPr>
              <a:t>місцевої</a:t>
            </a:r>
            <a:r>
              <a:rPr lang="ru-RU" sz="1200" b="1" dirty="0">
                <a:solidFill>
                  <a:schemeClr val="bg1"/>
                </a:solidFill>
                <a:latin typeface="Arial "/>
              </a:rPr>
              <a:t> </a:t>
            </a:r>
            <a:r>
              <a:rPr lang="ru-RU" sz="1200" b="1" dirty="0" err="1">
                <a:solidFill>
                  <a:schemeClr val="bg1"/>
                </a:solidFill>
                <a:latin typeface="Arial "/>
              </a:rPr>
              <a:t>влади</a:t>
            </a:r>
            <a:r>
              <a:rPr lang="ru-RU" sz="1200" b="1" dirty="0">
                <a:solidFill>
                  <a:schemeClr val="bg1"/>
                </a:solidFill>
                <a:latin typeface="Arial "/>
              </a:rPr>
              <a:t> та </a:t>
            </a:r>
            <a:r>
              <a:rPr lang="ru-RU" sz="1200" b="1" dirty="0" err="1">
                <a:solidFill>
                  <a:schemeClr val="bg1"/>
                </a:solidFill>
                <a:latin typeface="Arial "/>
              </a:rPr>
              <a:t>офіційних</a:t>
            </a:r>
            <a:r>
              <a:rPr lang="ru-RU" sz="1200" b="1" dirty="0">
                <a:solidFill>
                  <a:schemeClr val="bg1"/>
                </a:solidFill>
                <a:latin typeface="Arial "/>
              </a:rPr>
              <a:t> структур</a:t>
            </a:r>
          </a:p>
        </p:txBody>
      </p:sp>
      <p:sp>
        <p:nvSpPr>
          <p:cNvPr id="25" name="TextBox 24">
            <a:extLst>
              <a:ext uri="{FF2B5EF4-FFF2-40B4-BE49-F238E27FC236}">
                <a16:creationId xmlns:a16="http://schemas.microsoft.com/office/drawing/2014/main" id="{C8B250F8-3EFA-2869-2CCE-B7709BE17B5A}"/>
              </a:ext>
            </a:extLst>
          </p:cNvPr>
          <p:cNvSpPr txBox="1"/>
          <p:nvPr/>
        </p:nvSpPr>
        <p:spPr>
          <a:xfrm>
            <a:off x="660834" y="3278333"/>
            <a:ext cx="2248388" cy="1938992"/>
          </a:xfrm>
          <a:prstGeom prst="rect">
            <a:avLst/>
          </a:prstGeom>
          <a:noFill/>
        </p:spPr>
        <p:txBody>
          <a:bodyPr wrap="square">
            <a:spAutoFit/>
          </a:bodyPr>
          <a:lstStyle/>
          <a:p>
            <a:r>
              <a:rPr lang="uk-UA" sz="1200" dirty="0">
                <a:solidFill>
                  <a:schemeClr val="bg1"/>
                </a:solidFill>
                <a:latin typeface="Arial "/>
              </a:rPr>
              <a:t>Шляхи налагодження співпраці з місцевими організаціями та громадами ґрунтувалися на особистих контактах та регулярних зустрічах. Це дозволило швидко реагувати на потреби бенефіціарів та </a:t>
            </a:r>
            <a:r>
              <a:rPr lang="uk-UA" sz="1200" dirty="0" err="1">
                <a:solidFill>
                  <a:schemeClr val="bg1"/>
                </a:solidFill>
                <a:latin typeface="Arial "/>
              </a:rPr>
              <a:t>оперативно</a:t>
            </a:r>
            <a:r>
              <a:rPr lang="uk-UA" sz="1200" dirty="0">
                <a:solidFill>
                  <a:schemeClr val="bg1"/>
                </a:solidFill>
                <a:latin typeface="Arial "/>
              </a:rPr>
              <a:t> вирішувати організаційні питання</a:t>
            </a:r>
          </a:p>
        </p:txBody>
      </p:sp>
      <p:sp>
        <p:nvSpPr>
          <p:cNvPr id="26" name="TextBox 25">
            <a:extLst>
              <a:ext uri="{FF2B5EF4-FFF2-40B4-BE49-F238E27FC236}">
                <a16:creationId xmlns:a16="http://schemas.microsoft.com/office/drawing/2014/main" id="{2517A2E3-4B47-2453-58CD-D95A07428500}"/>
              </a:ext>
            </a:extLst>
          </p:cNvPr>
          <p:cNvSpPr txBox="1"/>
          <p:nvPr/>
        </p:nvSpPr>
        <p:spPr>
          <a:xfrm>
            <a:off x="3314399" y="3266161"/>
            <a:ext cx="2248388" cy="2308324"/>
          </a:xfrm>
          <a:prstGeom prst="rect">
            <a:avLst/>
          </a:prstGeom>
          <a:noFill/>
        </p:spPr>
        <p:txBody>
          <a:bodyPr wrap="square">
            <a:spAutoFit/>
          </a:bodyPr>
          <a:lstStyle/>
          <a:p>
            <a:r>
              <a:rPr lang="uk-UA" sz="1200" dirty="0">
                <a:solidFill>
                  <a:schemeClr val="bg1"/>
                </a:solidFill>
                <a:latin typeface="Arial "/>
              </a:rPr>
              <a:t>Позитивна репутація 'Альянсу громадського здоров’я' як надійного партнера сприяла налагодженню контактів із місцевими органами влади. Наприклад, у Дніпропетровській області місцева влада забезпечувала логістичну підтримку під час реалізації міні-проєктів</a:t>
            </a:r>
          </a:p>
        </p:txBody>
      </p:sp>
      <p:sp>
        <p:nvSpPr>
          <p:cNvPr id="27" name="TextBox 26">
            <a:extLst>
              <a:ext uri="{FF2B5EF4-FFF2-40B4-BE49-F238E27FC236}">
                <a16:creationId xmlns:a16="http://schemas.microsoft.com/office/drawing/2014/main" id="{DDD3653F-3BCA-F9F0-1950-3936DFF26FC5}"/>
              </a:ext>
            </a:extLst>
          </p:cNvPr>
          <p:cNvSpPr txBox="1"/>
          <p:nvPr/>
        </p:nvSpPr>
        <p:spPr>
          <a:xfrm>
            <a:off x="6166407" y="3351311"/>
            <a:ext cx="2248388" cy="1938992"/>
          </a:xfrm>
          <a:prstGeom prst="rect">
            <a:avLst/>
          </a:prstGeom>
          <a:noFill/>
        </p:spPr>
        <p:txBody>
          <a:bodyPr wrap="square">
            <a:spAutoFit/>
          </a:bodyPr>
          <a:lstStyle/>
          <a:p>
            <a:r>
              <a:rPr lang="uk-UA" sz="1200" dirty="0">
                <a:solidFill>
                  <a:schemeClr val="bg1"/>
                </a:solidFill>
                <a:latin typeface="Arial "/>
              </a:rPr>
              <a:t>Взаємодія з бізнесом дала змогу отримати додаткову матеріальну підтримку. Зокрема, у Харкові постачальник котлів погодився надати частину робіт безкоштовно, що дозволило вкластися в обмежений бюджет міні-гранту</a:t>
            </a:r>
          </a:p>
        </p:txBody>
      </p:sp>
      <p:sp>
        <p:nvSpPr>
          <p:cNvPr id="28" name="TextBox 27">
            <a:extLst>
              <a:ext uri="{FF2B5EF4-FFF2-40B4-BE49-F238E27FC236}">
                <a16:creationId xmlns:a16="http://schemas.microsoft.com/office/drawing/2014/main" id="{28DF976A-CB84-275F-943C-AE8BF6765C82}"/>
              </a:ext>
            </a:extLst>
          </p:cNvPr>
          <p:cNvSpPr txBox="1"/>
          <p:nvPr/>
        </p:nvSpPr>
        <p:spPr>
          <a:xfrm>
            <a:off x="8787208" y="3297772"/>
            <a:ext cx="2248388" cy="2123658"/>
          </a:xfrm>
          <a:prstGeom prst="rect">
            <a:avLst/>
          </a:prstGeom>
          <a:noFill/>
        </p:spPr>
        <p:txBody>
          <a:bodyPr wrap="square">
            <a:spAutoFit/>
          </a:bodyPr>
          <a:lstStyle/>
          <a:p>
            <a:r>
              <a:rPr lang="uk-UA" sz="1200" dirty="0">
                <a:solidFill>
                  <a:schemeClr val="bg1"/>
                </a:solidFill>
                <a:latin typeface="Arial "/>
              </a:rPr>
              <a:t>Ініціативні групи відзначали, що навчання, організоване 'Альянсом', допомогло їм краще зрозуміти, як ефективно планувати і реалізовувати проєкти. Наприклад, у Львові навчальні сесії сприяли покращенню управління бюджетом та залученню волонтерів</a:t>
            </a:r>
          </a:p>
        </p:txBody>
      </p:sp>
      <p:sp>
        <p:nvSpPr>
          <p:cNvPr id="37" name="TextBox 36">
            <a:extLst>
              <a:ext uri="{FF2B5EF4-FFF2-40B4-BE49-F238E27FC236}">
                <a16:creationId xmlns:a16="http://schemas.microsoft.com/office/drawing/2014/main" id="{ACBCB1C4-3098-418A-AE05-36DF7A56F1A7}"/>
              </a:ext>
            </a:extLst>
          </p:cNvPr>
          <p:cNvSpPr txBox="1"/>
          <p:nvPr/>
        </p:nvSpPr>
        <p:spPr>
          <a:xfrm>
            <a:off x="502724" y="167419"/>
            <a:ext cx="10768656" cy="1077218"/>
          </a:xfrm>
          <a:prstGeom prst="rect">
            <a:avLst/>
          </a:prstGeom>
          <a:noFill/>
        </p:spPr>
        <p:txBody>
          <a:bodyPr wrap="square">
            <a:spAutoFit/>
          </a:bodyPr>
          <a:lstStyle/>
          <a:p>
            <a:r>
              <a:rPr lang="uk-UA" sz="3200" b="1" kern="0" dirty="0">
                <a:latin typeface="Arial Black" panose="020B0A04020102020204" pitchFamily="34" charset="0"/>
                <a:cs typeface="Times New Roman" panose="02020603050405020304" pitchFamily="18" charset="0"/>
              </a:rPr>
              <a:t>Співпраця ініціативних груп з місцевими організаціями та громадами</a:t>
            </a:r>
          </a:p>
        </p:txBody>
      </p:sp>
      <p:sp>
        <p:nvSpPr>
          <p:cNvPr id="40" name="TextBox 39">
            <a:extLst>
              <a:ext uri="{FF2B5EF4-FFF2-40B4-BE49-F238E27FC236}">
                <a16:creationId xmlns:a16="http://schemas.microsoft.com/office/drawing/2014/main" id="{0989AFC6-1E91-003A-5B82-6D91C7D87320}"/>
              </a:ext>
            </a:extLst>
          </p:cNvPr>
          <p:cNvSpPr txBox="1"/>
          <p:nvPr/>
        </p:nvSpPr>
        <p:spPr>
          <a:xfrm>
            <a:off x="1498674" y="1273570"/>
            <a:ext cx="10142464" cy="830997"/>
          </a:xfrm>
          <a:prstGeom prst="rect">
            <a:avLst/>
          </a:prstGeom>
          <a:noFill/>
        </p:spPr>
        <p:txBody>
          <a:bodyPr wrap="square">
            <a:spAutoFit/>
          </a:bodyPr>
          <a:lstStyle/>
          <a:p>
            <a:r>
              <a:rPr lang="uk-UA" sz="1200" dirty="0">
                <a:latin typeface="Arial "/>
              </a:rPr>
              <a:t>Шляхи налагодження співпраці ініціативних груп з місцевими організаціями та громадами ґрунтувалися, здебільшого, на безпосередньому особистому контакті, регулярних зустрічах, підтримці місцевої влади та офіційних структур, довгостроковому партнерстві, перенаправленні ресурсів до інших організацій, а також на професійному розвитку через навчання та взаємодію з іншими організаціями. Такий підхід дозволив створити стійкі та ефективні партнерства, що сприятимуть досягненню спільних цілей у подальшій </a:t>
            </a:r>
            <a:r>
              <a:rPr lang="uk-UA" sz="1200" dirty="0" err="1">
                <a:latin typeface="Arial "/>
              </a:rPr>
              <a:t>проєктній</a:t>
            </a:r>
            <a:r>
              <a:rPr lang="uk-UA" sz="1200" dirty="0">
                <a:latin typeface="Arial "/>
              </a:rPr>
              <a:t> діяльності.</a:t>
            </a:r>
          </a:p>
        </p:txBody>
      </p:sp>
    </p:spTree>
    <p:extLst>
      <p:ext uri="{BB962C8B-B14F-4D97-AF65-F5344CB8AC3E}">
        <p14:creationId xmlns:p14="http://schemas.microsoft.com/office/powerpoint/2010/main" val="3597970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a:extLst>
              <a:ext uri="{FF2B5EF4-FFF2-40B4-BE49-F238E27FC236}">
                <a16:creationId xmlns:a16="http://schemas.microsoft.com/office/drawing/2014/main" id="{21A21AD3-6133-6025-ED52-79B638CE5274}"/>
              </a:ext>
            </a:extLst>
          </p:cNvPr>
          <p:cNvSpPr/>
          <p:nvPr/>
        </p:nvSpPr>
        <p:spPr>
          <a:xfrm>
            <a:off x="385858" y="1373784"/>
            <a:ext cx="11315862"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id="{FDC935FB-4592-FAF2-5940-427E8FF0D202}"/>
              </a:ext>
            </a:extLst>
          </p:cNvPr>
          <p:cNvSpPr txBox="1"/>
          <p:nvPr/>
        </p:nvSpPr>
        <p:spPr>
          <a:xfrm>
            <a:off x="1468042" y="1371820"/>
            <a:ext cx="9371201" cy="637226"/>
          </a:xfrm>
          <a:prstGeom prst="rect">
            <a:avLst/>
          </a:prstGeom>
          <a:solidFill>
            <a:srgbClr val="F6F6F6"/>
          </a:solidFill>
        </p:spPr>
        <p:txBody>
          <a:bodyPr wrap="square">
            <a:spAutoFit/>
          </a:bodyPr>
          <a:lstStyle/>
          <a:p>
            <a:pPr algn="just">
              <a:lnSpc>
                <a:spcPct val="107000"/>
              </a:lnSpc>
              <a:spcAft>
                <a:spcPts val="800"/>
              </a:spcAft>
            </a:pPr>
            <a:r>
              <a:rPr lang="uk-UA" sz="1600" dirty="0">
                <a:effectLst/>
                <a:latin typeface="Arial" panose="020B0604020202020204" pitchFamily="34" charset="0"/>
                <a:ea typeface="Calibri" panose="020F0502020204030204" pitchFamily="34" charset="0"/>
              </a:rPr>
              <a:t>Аналіз результатів опитування респондентів-</a:t>
            </a:r>
            <a:r>
              <a:rPr lang="uk-UA" sz="1600" dirty="0" err="1">
                <a:effectLst/>
                <a:latin typeface="Arial" panose="020B0604020202020204" pitchFamily="34" charset="0"/>
                <a:ea typeface="Calibri" panose="020F0502020204030204" pitchFamily="34" charset="0"/>
              </a:rPr>
              <a:t>бенефіціарів</a:t>
            </a:r>
            <a:r>
              <a:rPr lang="uk-UA" sz="1600" dirty="0">
                <a:effectLst/>
                <a:latin typeface="Arial" panose="020B0604020202020204" pitchFamily="34" charset="0"/>
                <a:ea typeface="Calibri" panose="020F0502020204030204" pitchFamily="34" charset="0"/>
              </a:rPr>
              <a:t> зафіксував, в цілому, високий рівень задоволеності послугами/допомогою які надавалися в рамках міні-</a:t>
            </a:r>
            <a:r>
              <a:rPr lang="uk-UA" sz="1600" dirty="0" err="1">
                <a:effectLst/>
                <a:latin typeface="Arial" panose="020B0604020202020204" pitchFamily="34" charset="0"/>
                <a:ea typeface="Calibri" panose="020F0502020204030204" pitchFamily="34" charset="0"/>
              </a:rPr>
              <a:t>проєктів</a:t>
            </a:r>
            <a:r>
              <a:rPr lang="uk-UA" sz="1800" dirty="0">
                <a:effectLst/>
                <a:latin typeface="Arial" panose="020B0604020202020204" pitchFamily="34" charset="0"/>
                <a:ea typeface="Calibri" panose="020F0502020204030204" pitchFamily="34" charset="0"/>
              </a:rPr>
              <a:t>.</a:t>
            </a:r>
            <a:endParaRPr lang="uk-U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кутник 5">
            <a:extLst>
              <a:ext uri="{FF2B5EF4-FFF2-40B4-BE49-F238E27FC236}">
                <a16:creationId xmlns:a16="http://schemas.microsoft.com/office/drawing/2014/main" id="{277DDCF2-B575-F292-A348-4EDE8DCD0ED6}"/>
              </a:ext>
            </a:extLst>
          </p:cNvPr>
          <p:cNvSpPr/>
          <p:nvPr/>
        </p:nvSpPr>
        <p:spPr>
          <a:xfrm>
            <a:off x="556743" y="1406552"/>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кутник 6">
            <a:extLst>
              <a:ext uri="{FF2B5EF4-FFF2-40B4-BE49-F238E27FC236}">
                <a16:creationId xmlns:a16="http://schemas.microsoft.com/office/drawing/2014/main" id="{A752CA60-BEEF-6602-72C6-408A74DFD19E}"/>
              </a:ext>
            </a:extLst>
          </p:cNvPr>
          <p:cNvSpPr/>
          <p:nvPr/>
        </p:nvSpPr>
        <p:spPr>
          <a:xfrm>
            <a:off x="405115" y="325819"/>
            <a:ext cx="5833760" cy="1072267"/>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id="{2A4BE8AD-F0C7-3DE0-541F-BF3714E10A5C}"/>
              </a:ext>
            </a:extLst>
          </p:cNvPr>
          <p:cNvSpPr txBox="1"/>
          <p:nvPr/>
        </p:nvSpPr>
        <p:spPr>
          <a:xfrm>
            <a:off x="576000" y="373172"/>
            <a:ext cx="9734327" cy="646331"/>
          </a:xfrm>
          <a:prstGeom prst="rect">
            <a:avLst/>
          </a:prstGeom>
          <a:noFill/>
        </p:spPr>
        <p:txBody>
          <a:bodyPr wrap="square">
            <a:spAutoFit/>
          </a:bodyPr>
          <a:lstStyle/>
          <a:p>
            <a:r>
              <a:rPr lang="uk-UA" sz="3600" b="1" dirty="0">
                <a:latin typeface="Arial Black" panose="020B0A04020102020204" pitchFamily="34" charset="0"/>
              </a:rPr>
              <a:t>Рівень задоволеності бенефіціарів</a:t>
            </a:r>
          </a:p>
        </p:txBody>
      </p:sp>
      <p:sp>
        <p:nvSpPr>
          <p:cNvPr id="13" name="TextBox 12">
            <a:extLst>
              <a:ext uri="{FF2B5EF4-FFF2-40B4-BE49-F238E27FC236}">
                <a16:creationId xmlns:a16="http://schemas.microsoft.com/office/drawing/2014/main" id="{150E5C60-25A7-FC69-1827-1B7FE2EBA73D}"/>
              </a:ext>
            </a:extLst>
          </p:cNvPr>
          <p:cNvSpPr txBox="1"/>
          <p:nvPr/>
        </p:nvSpPr>
        <p:spPr>
          <a:xfrm>
            <a:off x="6710070" y="4557298"/>
            <a:ext cx="1855431" cy="769441"/>
          </a:xfrm>
          <a:prstGeom prst="rect">
            <a:avLst/>
          </a:prstGeom>
          <a:noFill/>
        </p:spPr>
        <p:txBody>
          <a:bodyPr wrap="square">
            <a:spAutoFit/>
          </a:bodyPr>
          <a:lstStyle/>
          <a:p>
            <a:r>
              <a:rPr lang="uk-UA" sz="4400" b="1" dirty="0">
                <a:solidFill>
                  <a:srgbClr val="60A500"/>
                </a:solidFill>
                <a:latin typeface="Arial Black" panose="020B0A04020102020204" pitchFamily="34" charset="0"/>
              </a:rPr>
              <a:t>72% </a:t>
            </a:r>
          </a:p>
        </p:txBody>
      </p:sp>
      <p:sp>
        <p:nvSpPr>
          <p:cNvPr id="15" name="TextBox 14">
            <a:extLst>
              <a:ext uri="{FF2B5EF4-FFF2-40B4-BE49-F238E27FC236}">
                <a16:creationId xmlns:a16="http://schemas.microsoft.com/office/drawing/2014/main" id="{C0F5B646-807A-433B-BFDA-EDFE4930E28C}"/>
              </a:ext>
            </a:extLst>
          </p:cNvPr>
          <p:cNvSpPr txBox="1"/>
          <p:nvPr/>
        </p:nvSpPr>
        <p:spPr>
          <a:xfrm>
            <a:off x="8097586" y="4570802"/>
            <a:ext cx="3274350" cy="830997"/>
          </a:xfrm>
          <a:prstGeom prst="rect">
            <a:avLst/>
          </a:prstGeom>
          <a:noFill/>
        </p:spPr>
        <p:txBody>
          <a:bodyPr wrap="square">
            <a:spAutoFit/>
          </a:bodyPr>
          <a:lstStyle/>
          <a:p>
            <a:r>
              <a:rPr lang="uk-UA" sz="1200" dirty="0">
                <a:latin typeface="Arial" panose="020B0604020202020204" pitchFamily="34" charset="0"/>
                <a:cs typeface="Arial" panose="020B0604020202020204" pitchFamily="34" charset="0"/>
              </a:rPr>
              <a:t>відповідність послуги/допомоги власним запитам/потребам; комунікації з представниками ініціативної групи до отримання послуги/допомоги</a:t>
            </a:r>
          </a:p>
        </p:txBody>
      </p:sp>
      <p:sp>
        <p:nvSpPr>
          <p:cNvPr id="17" name="TextBox 16">
            <a:extLst>
              <a:ext uri="{FF2B5EF4-FFF2-40B4-BE49-F238E27FC236}">
                <a16:creationId xmlns:a16="http://schemas.microsoft.com/office/drawing/2014/main" id="{E28B2674-7A3F-519B-0D77-174BFD59292D}"/>
              </a:ext>
            </a:extLst>
          </p:cNvPr>
          <p:cNvSpPr txBox="1"/>
          <p:nvPr/>
        </p:nvSpPr>
        <p:spPr>
          <a:xfrm>
            <a:off x="8142961" y="3258975"/>
            <a:ext cx="3183600" cy="646331"/>
          </a:xfrm>
          <a:prstGeom prst="rect">
            <a:avLst/>
          </a:prstGeom>
          <a:noFill/>
        </p:spPr>
        <p:txBody>
          <a:bodyPr wrap="square">
            <a:spAutoFit/>
          </a:bodyPr>
          <a:lstStyle/>
          <a:p>
            <a:r>
              <a:rPr lang="uk-UA" sz="1200" dirty="0">
                <a:latin typeface="Arial" panose="020B0604020202020204" pitchFamily="34" charset="0"/>
                <a:cs typeface="Arial" panose="020B0604020202020204" pitchFamily="34" charset="0"/>
              </a:rPr>
              <a:t>комунікацію з представниками ініціативної групи після отримання послуги/допомоги;</a:t>
            </a:r>
          </a:p>
        </p:txBody>
      </p:sp>
      <p:sp>
        <p:nvSpPr>
          <p:cNvPr id="19" name="TextBox 18">
            <a:extLst>
              <a:ext uri="{FF2B5EF4-FFF2-40B4-BE49-F238E27FC236}">
                <a16:creationId xmlns:a16="http://schemas.microsoft.com/office/drawing/2014/main" id="{28EF6776-3495-77F4-90CB-438A3CF8095D}"/>
              </a:ext>
            </a:extLst>
          </p:cNvPr>
          <p:cNvSpPr txBox="1"/>
          <p:nvPr/>
        </p:nvSpPr>
        <p:spPr>
          <a:xfrm>
            <a:off x="2720915" y="4557298"/>
            <a:ext cx="3322874" cy="1815882"/>
          </a:xfrm>
          <a:prstGeom prst="rect">
            <a:avLst/>
          </a:prstGeom>
          <a:noFill/>
        </p:spPr>
        <p:txBody>
          <a:bodyPr wrap="square">
            <a:spAutoFit/>
          </a:bodyPr>
          <a:lstStyle/>
          <a:p>
            <a:r>
              <a:rPr lang="uk-UA" sz="1400" dirty="0">
                <a:latin typeface="Arial" panose="020B0604020202020204" pitchFamily="34" charset="0"/>
                <a:cs typeface="Arial" panose="020B0604020202020204" pitchFamily="34" charset="0"/>
              </a:rPr>
              <a:t>обсяги отриманої послуги/допомоги; своєчасність та зручність надання допомоги/послуги; достатність та зрозумілість інформації щодо особливостей отримання допомоги/послуги; комунікацію з ініціативними групами  під час отримання допомоги;</a:t>
            </a:r>
          </a:p>
        </p:txBody>
      </p:sp>
      <p:sp>
        <p:nvSpPr>
          <p:cNvPr id="21" name="TextBox 20">
            <a:extLst>
              <a:ext uri="{FF2B5EF4-FFF2-40B4-BE49-F238E27FC236}">
                <a16:creationId xmlns:a16="http://schemas.microsoft.com/office/drawing/2014/main" id="{7B216E81-07A0-216F-1FDF-204CDA63F3FC}"/>
              </a:ext>
            </a:extLst>
          </p:cNvPr>
          <p:cNvSpPr txBox="1"/>
          <p:nvPr/>
        </p:nvSpPr>
        <p:spPr>
          <a:xfrm>
            <a:off x="2834349" y="3258975"/>
            <a:ext cx="3082264" cy="830997"/>
          </a:xfrm>
          <a:prstGeom prst="rect">
            <a:avLst/>
          </a:prstGeom>
          <a:noFill/>
        </p:spPr>
        <p:txBody>
          <a:bodyPr wrap="square">
            <a:spAutoFit/>
          </a:bodyPr>
          <a:lstStyle/>
          <a:p>
            <a:r>
              <a:rPr lang="uk-UA" sz="1600" dirty="0">
                <a:latin typeface="Arial" panose="020B0604020202020204" pitchFamily="34" charset="0"/>
                <a:cs typeface="Arial" panose="020B0604020202020204" pitchFamily="34" charset="0"/>
              </a:rPr>
              <a:t>прозорість відбору учасників, які могли отримати послугу/допомогу</a:t>
            </a:r>
          </a:p>
        </p:txBody>
      </p:sp>
      <p:sp>
        <p:nvSpPr>
          <p:cNvPr id="23" name="TextBox 22">
            <a:extLst>
              <a:ext uri="{FF2B5EF4-FFF2-40B4-BE49-F238E27FC236}">
                <a16:creationId xmlns:a16="http://schemas.microsoft.com/office/drawing/2014/main" id="{5B88377C-4985-9F0A-6C7B-8DF47D22B939}"/>
              </a:ext>
            </a:extLst>
          </p:cNvPr>
          <p:cNvSpPr txBox="1"/>
          <p:nvPr/>
        </p:nvSpPr>
        <p:spPr>
          <a:xfrm>
            <a:off x="3119437" y="2550671"/>
            <a:ext cx="6238875" cy="369332"/>
          </a:xfrm>
          <a:prstGeom prst="rect">
            <a:avLst/>
          </a:prstGeom>
          <a:noFill/>
        </p:spPr>
        <p:txBody>
          <a:bodyPr wrap="square">
            <a:spAutoFit/>
          </a:bodyPr>
          <a:lstStyle/>
          <a:p>
            <a:r>
              <a:rPr lang="uk-UA" sz="1800" b="1" dirty="0">
                <a:solidFill>
                  <a:srgbClr val="D0433A"/>
                </a:solidFill>
                <a:latin typeface="Arial "/>
              </a:rPr>
              <a:t>% респондентів які поставили максимальний бал за:  </a:t>
            </a:r>
            <a:endParaRPr lang="uk-UA" b="1" dirty="0">
              <a:solidFill>
                <a:srgbClr val="D0433A"/>
              </a:solidFill>
              <a:latin typeface="Arial "/>
            </a:endParaRPr>
          </a:p>
        </p:txBody>
      </p:sp>
      <p:sp>
        <p:nvSpPr>
          <p:cNvPr id="25" name="TextBox 24">
            <a:extLst>
              <a:ext uri="{FF2B5EF4-FFF2-40B4-BE49-F238E27FC236}">
                <a16:creationId xmlns:a16="http://schemas.microsoft.com/office/drawing/2014/main" id="{E0520A3D-34D4-8532-F5F0-B391A851CFEC}"/>
              </a:ext>
            </a:extLst>
          </p:cNvPr>
          <p:cNvSpPr txBox="1"/>
          <p:nvPr/>
        </p:nvSpPr>
        <p:spPr>
          <a:xfrm>
            <a:off x="587375" y="3049324"/>
            <a:ext cx="2774121" cy="1200329"/>
          </a:xfrm>
          <a:prstGeom prst="rect">
            <a:avLst/>
          </a:prstGeom>
          <a:noFill/>
        </p:spPr>
        <p:txBody>
          <a:bodyPr wrap="square">
            <a:spAutoFit/>
          </a:bodyPr>
          <a:lstStyle/>
          <a:p>
            <a:r>
              <a:rPr lang="uk-UA" sz="7200" dirty="0">
                <a:solidFill>
                  <a:srgbClr val="60A500"/>
                </a:solidFill>
                <a:latin typeface="Arial Black" panose="020B0A04020102020204" pitchFamily="34" charset="0"/>
              </a:rPr>
              <a:t>84%</a:t>
            </a:r>
          </a:p>
        </p:txBody>
      </p:sp>
      <p:sp>
        <p:nvSpPr>
          <p:cNvPr id="27" name="TextBox 26">
            <a:extLst>
              <a:ext uri="{FF2B5EF4-FFF2-40B4-BE49-F238E27FC236}">
                <a16:creationId xmlns:a16="http://schemas.microsoft.com/office/drawing/2014/main" id="{B652D013-0C4A-A644-C0FE-B125444A6BD9}"/>
              </a:ext>
            </a:extLst>
          </p:cNvPr>
          <p:cNvSpPr txBox="1"/>
          <p:nvPr/>
        </p:nvSpPr>
        <p:spPr>
          <a:xfrm>
            <a:off x="576000" y="4495728"/>
            <a:ext cx="2046327" cy="1015663"/>
          </a:xfrm>
          <a:prstGeom prst="rect">
            <a:avLst/>
          </a:prstGeom>
          <a:noFill/>
        </p:spPr>
        <p:txBody>
          <a:bodyPr wrap="square">
            <a:spAutoFit/>
          </a:bodyPr>
          <a:lstStyle/>
          <a:p>
            <a:r>
              <a:rPr lang="uk-UA" sz="6000" dirty="0">
                <a:solidFill>
                  <a:srgbClr val="60A500"/>
                </a:solidFill>
                <a:latin typeface="Arial Black" panose="020B0A04020102020204" pitchFamily="34" charset="0"/>
              </a:rPr>
              <a:t>82%</a:t>
            </a:r>
          </a:p>
        </p:txBody>
      </p:sp>
      <p:sp>
        <p:nvSpPr>
          <p:cNvPr id="29" name="TextBox 28">
            <a:extLst>
              <a:ext uri="{FF2B5EF4-FFF2-40B4-BE49-F238E27FC236}">
                <a16:creationId xmlns:a16="http://schemas.microsoft.com/office/drawing/2014/main" id="{69C83F01-1E21-1379-DD25-BBC95ED9FE85}"/>
              </a:ext>
            </a:extLst>
          </p:cNvPr>
          <p:cNvSpPr txBox="1"/>
          <p:nvPr/>
        </p:nvSpPr>
        <p:spPr>
          <a:xfrm>
            <a:off x="6598102" y="3187454"/>
            <a:ext cx="1654628" cy="830997"/>
          </a:xfrm>
          <a:prstGeom prst="rect">
            <a:avLst/>
          </a:prstGeom>
          <a:noFill/>
        </p:spPr>
        <p:txBody>
          <a:bodyPr wrap="square">
            <a:spAutoFit/>
          </a:bodyPr>
          <a:lstStyle/>
          <a:p>
            <a:r>
              <a:rPr lang="uk-UA" sz="4800" b="1" dirty="0">
                <a:solidFill>
                  <a:srgbClr val="60A500"/>
                </a:solidFill>
                <a:latin typeface="Arial Black" panose="020B0A04020102020204" pitchFamily="34" charset="0"/>
              </a:rPr>
              <a:t>78%</a:t>
            </a:r>
          </a:p>
        </p:txBody>
      </p:sp>
    </p:spTree>
    <p:extLst>
      <p:ext uri="{BB962C8B-B14F-4D97-AF65-F5344CB8AC3E}">
        <p14:creationId xmlns:p14="http://schemas.microsoft.com/office/powerpoint/2010/main" val="2790620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566D5-9C62-343E-A2D3-F7AB2AAC3360}"/>
            </a:ext>
          </a:extLst>
        </p:cNvPr>
        <p:cNvGrpSpPr/>
        <p:nvPr/>
      </p:nvGrpSpPr>
      <p:grpSpPr>
        <a:xfrm>
          <a:off x="0" y="0"/>
          <a:ext cx="0" cy="0"/>
          <a:chOff x="0" y="0"/>
          <a:chExt cx="0" cy="0"/>
        </a:xfrm>
      </p:grpSpPr>
      <p:sp>
        <p:nvSpPr>
          <p:cNvPr id="5" name="Прямокутник 4">
            <a:extLst>
              <a:ext uri="{FF2B5EF4-FFF2-40B4-BE49-F238E27FC236}">
                <a16:creationId xmlns:a16="http://schemas.microsoft.com/office/drawing/2014/main" id="{1A3EDE0D-CD65-59DE-0540-0DCF4725A032}"/>
              </a:ext>
            </a:extLst>
          </p:cNvPr>
          <p:cNvSpPr/>
          <p:nvPr/>
        </p:nvSpPr>
        <p:spPr>
          <a:xfrm>
            <a:off x="405115" y="1466103"/>
            <a:ext cx="11315862" cy="909335"/>
          </a:xfrm>
          <a:prstGeom prst="rect">
            <a:avLst/>
          </a:prstGeom>
          <a:solidFill>
            <a:srgbClr val="F6F6F6"/>
          </a:solidFill>
          <a:ln>
            <a:noFill/>
          </a:ln>
          <a:effectLst>
            <a:outerShdw blurRad="254000" dist="50800" dir="5400000" sx="90000" sy="9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2AA7387C-F6DB-1DB5-5BC6-C7459F081DB4}"/>
              </a:ext>
            </a:extLst>
          </p:cNvPr>
          <p:cNvSpPr txBox="1"/>
          <p:nvPr/>
        </p:nvSpPr>
        <p:spPr>
          <a:xfrm>
            <a:off x="1567543" y="1464139"/>
            <a:ext cx="9955763" cy="772263"/>
          </a:xfrm>
          <a:prstGeom prst="rect">
            <a:avLst/>
          </a:prstGeom>
          <a:solidFill>
            <a:srgbClr val="F6F6F6"/>
          </a:solidFill>
        </p:spPr>
        <p:txBody>
          <a:bodyPr wrap="square">
            <a:spAutoFit/>
          </a:bodyPr>
          <a:lstStyle/>
          <a:p>
            <a:pPr algn="just">
              <a:lnSpc>
                <a:spcPct val="107000"/>
              </a:lnSpc>
              <a:spcAft>
                <a:spcPts val="800"/>
              </a:spcAft>
            </a:pPr>
            <a:r>
              <a:rPr lang="uk-UA" sz="1400" kern="0" dirty="0">
                <a:effectLst/>
                <a:latin typeface="Arial" panose="020B0604020202020204" pitchFamily="34" charset="0"/>
                <a:ea typeface="Times New Roman" panose="02020603050405020304" pitchFamily="18" charset="0"/>
                <a:cs typeface="Times New Roman" panose="02020603050405020304" pitchFamily="18" charset="0"/>
              </a:rPr>
              <a:t>Більшість представників ініціативних груп зазначили, що після реалізації міні-</a:t>
            </a:r>
            <a:r>
              <a:rPr lang="uk-UA" sz="1400" kern="0" dirty="0" err="1">
                <a:effectLst/>
                <a:latin typeface="Arial" panose="020B0604020202020204" pitchFamily="34" charset="0"/>
                <a:ea typeface="Times New Roman" panose="02020603050405020304" pitchFamily="18" charset="0"/>
                <a:cs typeface="Times New Roman" panose="02020603050405020304" pitchFamily="18" charset="0"/>
              </a:rPr>
              <a:t>проєктів</a:t>
            </a:r>
            <a:r>
              <a:rPr lang="uk-UA" sz="1400" kern="0" dirty="0">
                <a:effectLst/>
                <a:latin typeface="Arial" panose="020B0604020202020204" pitchFamily="34" charset="0"/>
                <a:ea typeface="Times New Roman" panose="02020603050405020304" pitchFamily="18" charset="0"/>
                <a:cs typeface="Times New Roman" panose="02020603050405020304" pitchFamily="18" charset="0"/>
              </a:rPr>
              <a:t> з «Альянсом» суттєво збільшилася кількість поданих ними заявок на інші гранти та </a:t>
            </a:r>
            <a:r>
              <a:rPr lang="uk-UA" sz="1400" kern="0" dirty="0" err="1">
                <a:effectLst/>
                <a:latin typeface="Arial" panose="020B0604020202020204" pitchFamily="34" charset="0"/>
                <a:ea typeface="Times New Roman" panose="02020603050405020304" pitchFamily="18" charset="0"/>
                <a:cs typeface="Times New Roman" panose="02020603050405020304" pitchFamily="18" charset="0"/>
              </a:rPr>
              <a:t>проєкти</a:t>
            </a:r>
            <a:r>
              <a:rPr lang="uk-UA" sz="1400" kern="0" dirty="0">
                <a:effectLst/>
                <a:latin typeface="Arial" panose="020B0604020202020204" pitchFamily="34" charset="0"/>
                <a:ea typeface="Times New Roman" panose="02020603050405020304" pitchFamily="18" charset="0"/>
                <a:cs typeface="Times New Roman" panose="02020603050405020304" pitchFamily="18" charset="0"/>
              </a:rPr>
              <a:t>. У середньому інформанти називали цифри від 8 до 12 профінансованих </a:t>
            </a:r>
            <a:r>
              <a:rPr lang="uk-UA" sz="1400" kern="0" dirty="0" err="1">
                <a:effectLst/>
                <a:latin typeface="Arial" panose="020B0604020202020204" pitchFamily="34" charset="0"/>
                <a:ea typeface="Times New Roman" panose="02020603050405020304" pitchFamily="18" charset="0"/>
                <a:cs typeface="Times New Roman" panose="02020603050405020304" pitchFamily="18" charset="0"/>
              </a:rPr>
              <a:t>проєктів</a:t>
            </a:r>
            <a:r>
              <a:rPr lang="uk-UA" sz="1400" kern="0" dirty="0">
                <a:effectLst/>
                <a:latin typeface="Arial" panose="020B0604020202020204" pitchFamily="34" charset="0"/>
                <a:ea typeface="Times New Roman" panose="02020603050405020304" pitchFamily="18" charset="0"/>
                <a:cs typeface="Times New Roman" panose="02020603050405020304" pitchFamily="18" charset="0"/>
              </a:rPr>
              <a:t>.</a:t>
            </a:r>
            <a:endParaRPr lang="uk-UA"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Прямокутник 14">
            <a:extLst>
              <a:ext uri="{FF2B5EF4-FFF2-40B4-BE49-F238E27FC236}">
                <a16:creationId xmlns:a16="http://schemas.microsoft.com/office/drawing/2014/main" id="{F097A1E7-6A43-8664-45D7-BF959BD947C0}"/>
              </a:ext>
            </a:extLst>
          </p:cNvPr>
          <p:cNvSpPr/>
          <p:nvPr/>
        </p:nvSpPr>
        <p:spPr>
          <a:xfrm>
            <a:off x="609320" y="1465120"/>
            <a:ext cx="911299" cy="911299"/>
          </a:xfrm>
          <a:prstGeom prst="rect">
            <a:avLst/>
          </a:prstGeom>
          <a:solidFill>
            <a:srgbClr val="3E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Прямокутник 11">
            <a:extLst>
              <a:ext uri="{FF2B5EF4-FFF2-40B4-BE49-F238E27FC236}">
                <a16:creationId xmlns:a16="http://schemas.microsoft.com/office/drawing/2014/main" id="{F44D912F-D1AE-8C15-3478-E243D76BC48F}"/>
              </a:ext>
            </a:extLst>
          </p:cNvPr>
          <p:cNvSpPr/>
          <p:nvPr/>
        </p:nvSpPr>
        <p:spPr>
          <a:xfrm>
            <a:off x="405115" y="325819"/>
            <a:ext cx="5690886" cy="1045781"/>
          </a:xfrm>
          <a:prstGeom prst="rect">
            <a:avLst/>
          </a:prstGeom>
          <a:solidFill>
            <a:srgbClr val="F6F6F6"/>
          </a:solidFill>
          <a:ln>
            <a:noFill/>
          </a:ln>
          <a:effectLst>
            <a:outerShdw blurRad="254000" dist="50800" dir="5400000" sx="73000" sy="73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TextBox 32">
            <a:extLst>
              <a:ext uri="{FF2B5EF4-FFF2-40B4-BE49-F238E27FC236}">
                <a16:creationId xmlns:a16="http://schemas.microsoft.com/office/drawing/2014/main" id="{2825DD2B-7B6B-581B-03AB-A012A15C33B7}"/>
              </a:ext>
            </a:extLst>
          </p:cNvPr>
          <p:cNvSpPr txBox="1"/>
          <p:nvPr/>
        </p:nvSpPr>
        <p:spPr>
          <a:xfrm>
            <a:off x="5248275" y="3078799"/>
            <a:ext cx="6472702" cy="601640"/>
          </a:xfrm>
          <a:prstGeom prst="rect">
            <a:avLst/>
          </a:prstGeom>
          <a:noFill/>
        </p:spPr>
        <p:txBody>
          <a:bodyPr wrap="square">
            <a:spAutoFit/>
          </a:bodyPr>
          <a:lstStyle/>
          <a:p>
            <a:pPr marL="457200">
              <a:lnSpc>
                <a:spcPct val="115000"/>
              </a:lnSpc>
              <a:spcAft>
                <a:spcPts val="800"/>
              </a:spcAft>
            </a:pPr>
            <a:endParaRPr lang="uk-UA" sz="1200" i="1" kern="100" dirty="0">
              <a:effectLst/>
              <a:latin typeface="Arial "/>
              <a:ea typeface="Aptos" panose="020B0004020202020204" pitchFamily="34" charset="0"/>
              <a:cs typeface="Times New Roman" panose="02020603050405020304" pitchFamily="18" charset="0"/>
            </a:endParaRPr>
          </a:p>
          <a:p>
            <a:pPr marL="457200">
              <a:lnSpc>
                <a:spcPct val="115000"/>
              </a:lnSpc>
              <a:spcAft>
                <a:spcPts val="800"/>
              </a:spcAft>
            </a:pPr>
            <a:endParaRPr lang="uk-UA" sz="1200" kern="100" dirty="0">
              <a:effectLst/>
              <a:latin typeface="Arial "/>
              <a:ea typeface="Aptos" panose="020B0004020202020204" pitchFamily="34" charset="0"/>
              <a:cs typeface="Times New Roman" panose="02020603050405020304" pitchFamily="18" charset="0"/>
            </a:endParaRPr>
          </a:p>
        </p:txBody>
      </p:sp>
      <p:sp>
        <p:nvSpPr>
          <p:cNvPr id="38" name="Бульбашка прямої мови: прямокутна з округленими кутами 37">
            <a:extLst>
              <a:ext uri="{FF2B5EF4-FFF2-40B4-BE49-F238E27FC236}">
                <a16:creationId xmlns:a16="http://schemas.microsoft.com/office/drawing/2014/main" id="{9103024F-CAF5-3B52-A8C7-36DC8911C502}"/>
              </a:ext>
            </a:extLst>
          </p:cNvPr>
          <p:cNvSpPr/>
          <p:nvPr/>
        </p:nvSpPr>
        <p:spPr>
          <a:xfrm flipH="1">
            <a:off x="5932038" y="3178721"/>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Бульбашка прямої мови: прямокутна з округленими кутами 40">
            <a:extLst>
              <a:ext uri="{FF2B5EF4-FFF2-40B4-BE49-F238E27FC236}">
                <a16:creationId xmlns:a16="http://schemas.microsoft.com/office/drawing/2014/main" id="{AEF9B4AE-418B-94F9-3CF5-77426D650288}"/>
              </a:ext>
            </a:extLst>
          </p:cNvPr>
          <p:cNvSpPr/>
          <p:nvPr/>
        </p:nvSpPr>
        <p:spPr>
          <a:xfrm flipH="1">
            <a:off x="5932040" y="4113817"/>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3" name="TextBox 2">
            <a:extLst>
              <a:ext uri="{FF2B5EF4-FFF2-40B4-BE49-F238E27FC236}">
                <a16:creationId xmlns:a16="http://schemas.microsoft.com/office/drawing/2014/main" id="{729707EF-9362-FF4E-B54F-08CB58BB2C99}"/>
              </a:ext>
            </a:extLst>
          </p:cNvPr>
          <p:cNvSpPr txBox="1"/>
          <p:nvPr/>
        </p:nvSpPr>
        <p:spPr>
          <a:xfrm>
            <a:off x="5785336" y="3178721"/>
            <a:ext cx="5855802" cy="2800447"/>
          </a:xfrm>
          <a:prstGeom prst="rect">
            <a:avLst/>
          </a:prstGeom>
          <a:noFill/>
        </p:spPr>
        <p:txBody>
          <a:bodyPr wrap="square">
            <a:spAutoFit/>
          </a:bodyPr>
          <a:lstStyle/>
          <a:p>
            <a:pPr marL="541338" indent="717550" algn="just"/>
            <a:r>
              <a:rPr lang="uk-UA" sz="1200" i="1" dirty="0">
                <a:effectLst/>
                <a:latin typeface="Arial "/>
                <a:ea typeface="Times New Roman" panose="02020603050405020304" pitchFamily="18" charset="0"/>
              </a:rPr>
              <a:t>«Так, збільшилося. Тому що дивіться, ми виконуємо це вчасно, ми стараємося видавати звіти, в нас іде це, і я думаю, що нам більше пропонують, бо ми показуємо хороші результати» (Ж., Полтава)</a:t>
            </a:r>
            <a:endParaRPr lang="uk-UA" sz="1200" dirty="0">
              <a:effectLst/>
              <a:latin typeface="Arial "/>
              <a:ea typeface="Times New Roman" panose="02020603050405020304" pitchFamily="18" charset="0"/>
            </a:endParaRPr>
          </a:p>
          <a:p>
            <a:pPr marL="541338" indent="717550" algn="just">
              <a:lnSpc>
                <a:spcPct val="107000"/>
              </a:lnSpc>
              <a:spcAft>
                <a:spcPts val="800"/>
              </a:spcAft>
            </a:pPr>
            <a:r>
              <a:rPr lang="uk-UA" sz="1200" i="1" kern="0" dirty="0">
                <a:effectLst/>
                <a:latin typeface="Arial "/>
                <a:ea typeface="Times New Roman" panose="02020603050405020304" pitchFamily="18" charset="0"/>
                <a:cs typeface="Times New Roman" panose="02020603050405020304" pitchFamily="18" charset="0"/>
              </a:rPr>
              <a:t>«Ну, да, ну, мабуть, оце зараз ми реалізуємо, я можу сказати, трошки збитися, але або 11-го, або 12-го. Зараз іде реалізація уже, 12-го </a:t>
            </a:r>
            <a:r>
              <a:rPr lang="uk-UA" sz="1200" i="1" kern="0" dirty="0" err="1">
                <a:effectLst/>
                <a:latin typeface="Arial "/>
                <a:ea typeface="Times New Roman" panose="02020603050405020304" pitchFamily="18" charset="0"/>
                <a:cs typeface="Times New Roman" panose="02020603050405020304" pitchFamily="18" charset="0"/>
              </a:rPr>
              <a:t>проєкту</a:t>
            </a:r>
            <a:r>
              <a:rPr lang="uk-UA" sz="1200" i="1" kern="0" dirty="0">
                <a:effectLst/>
                <a:latin typeface="Arial "/>
                <a:ea typeface="Times New Roman" panose="02020603050405020304" pitchFamily="18" charset="0"/>
                <a:cs typeface="Times New Roman" panose="02020603050405020304" pitchFamily="18" charset="0"/>
              </a:rPr>
              <a:t>» (Ж., Полтава)</a:t>
            </a:r>
            <a:endParaRPr lang="uk-UA" sz="1200" kern="100" dirty="0">
              <a:effectLst/>
              <a:latin typeface="Arial "/>
              <a:ea typeface="Calibri" panose="020F0502020204030204" pitchFamily="34" charset="0"/>
              <a:cs typeface="Times New Roman" panose="02020603050405020304" pitchFamily="18" charset="0"/>
            </a:endParaRPr>
          </a:p>
          <a:p>
            <a:pPr marL="541338" indent="717550" algn="just">
              <a:lnSpc>
                <a:spcPct val="107000"/>
              </a:lnSpc>
              <a:spcAft>
                <a:spcPts val="800"/>
              </a:spcAft>
            </a:pPr>
            <a:r>
              <a:rPr lang="uk-UA" sz="1200" i="1" kern="0" dirty="0">
                <a:effectLst/>
                <a:latin typeface="Arial "/>
                <a:ea typeface="Times New Roman" panose="02020603050405020304" pitchFamily="18" charset="0"/>
                <a:cs typeface="Times New Roman" panose="02020603050405020304" pitchFamily="18" charset="0"/>
              </a:rPr>
              <a:t>«Завдяки цим міні-грантам ми почали співпрацювати з Альянсом. З таким великим і важливим, значимим донором. І Альянс дізнався про нас, для нас це важливо. І дізнався, я думаю, позитивно. І ми маємо тепер в лиці Альянсу підтримку» (Ж., Одеса)</a:t>
            </a:r>
            <a:endParaRPr lang="uk-UA" sz="1200" kern="100" dirty="0">
              <a:effectLst/>
              <a:latin typeface="Arial "/>
              <a:ea typeface="Calibri" panose="020F0502020204030204" pitchFamily="34" charset="0"/>
              <a:cs typeface="Times New Roman" panose="02020603050405020304" pitchFamily="18" charset="0"/>
            </a:endParaRPr>
          </a:p>
          <a:p>
            <a:pPr marL="541338" indent="717550" algn="just">
              <a:lnSpc>
                <a:spcPct val="107000"/>
              </a:lnSpc>
              <a:spcAft>
                <a:spcPts val="800"/>
              </a:spcAft>
            </a:pPr>
            <a:r>
              <a:rPr lang="uk-UA" sz="1200" i="1" kern="0" dirty="0">
                <a:effectLst/>
                <a:latin typeface="Arial "/>
                <a:ea typeface="Times New Roman" panose="02020603050405020304" pitchFamily="18" charset="0"/>
                <a:cs typeface="Times New Roman" panose="02020603050405020304" pitchFamily="18" charset="0"/>
              </a:rPr>
              <a:t>«Ну, </a:t>
            </a:r>
            <a:r>
              <a:rPr lang="uk-UA" sz="1200" i="1" kern="0" dirty="0" err="1">
                <a:effectLst/>
                <a:latin typeface="Arial "/>
                <a:ea typeface="Times New Roman" panose="02020603050405020304" pitchFamily="18" charset="0"/>
                <a:cs typeface="Times New Roman" panose="02020603050405020304" pitchFamily="18" charset="0"/>
              </a:rPr>
              <a:t>проєктів</a:t>
            </a:r>
            <a:r>
              <a:rPr lang="uk-UA" sz="1200" i="1" kern="0" dirty="0">
                <a:effectLst/>
                <a:latin typeface="Arial "/>
                <a:ea typeface="Times New Roman" panose="02020603050405020304" pitchFamily="18" charset="0"/>
                <a:cs typeface="Times New Roman" panose="02020603050405020304" pitchFamily="18" charset="0"/>
              </a:rPr>
              <a:t>, мабуть, тридцять ми подали, і профінансовано це, що ми реалізували, дванадцять» (Ж., Полтава)</a:t>
            </a:r>
            <a:endParaRPr lang="uk-UA" sz="1200" kern="100" dirty="0">
              <a:effectLst/>
              <a:latin typeface="Arial "/>
              <a:ea typeface="Calibri" panose="020F0502020204030204" pitchFamily="34" charset="0"/>
              <a:cs typeface="Times New Roman" panose="02020603050405020304" pitchFamily="18" charset="0"/>
            </a:endParaRPr>
          </a:p>
        </p:txBody>
      </p:sp>
      <p:sp>
        <p:nvSpPr>
          <p:cNvPr id="7" name="Бульбашка прямої мови: прямокутна з округленими кутами 6">
            <a:extLst>
              <a:ext uri="{FF2B5EF4-FFF2-40B4-BE49-F238E27FC236}">
                <a16:creationId xmlns:a16="http://schemas.microsoft.com/office/drawing/2014/main" id="{CBEA2B2F-F556-B67B-0A6E-5D1B02ABAF3D}"/>
              </a:ext>
            </a:extLst>
          </p:cNvPr>
          <p:cNvSpPr/>
          <p:nvPr/>
        </p:nvSpPr>
        <p:spPr>
          <a:xfrm flipH="1">
            <a:off x="5939383" y="5684808"/>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Бульбашка прямої мови: прямокутна з округленими кутами 7">
            <a:extLst>
              <a:ext uri="{FF2B5EF4-FFF2-40B4-BE49-F238E27FC236}">
                <a16:creationId xmlns:a16="http://schemas.microsoft.com/office/drawing/2014/main" id="{D6B3D5B3-BEDC-C908-7362-E056C0B610B5}"/>
              </a:ext>
            </a:extLst>
          </p:cNvPr>
          <p:cNvSpPr/>
          <p:nvPr/>
        </p:nvSpPr>
        <p:spPr>
          <a:xfrm flipH="1">
            <a:off x="5932039" y="4960228"/>
            <a:ext cx="305915" cy="243661"/>
          </a:xfrm>
          <a:prstGeom prst="wedgeRoundRectCallout">
            <a:avLst/>
          </a:prstGeom>
          <a:solidFill>
            <a:srgbClr val="A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TextBox 10">
            <a:extLst>
              <a:ext uri="{FF2B5EF4-FFF2-40B4-BE49-F238E27FC236}">
                <a16:creationId xmlns:a16="http://schemas.microsoft.com/office/drawing/2014/main" id="{E96B087D-D934-9CE0-1870-041905FBB4E8}"/>
              </a:ext>
            </a:extLst>
          </p:cNvPr>
          <p:cNvSpPr txBox="1"/>
          <p:nvPr/>
        </p:nvSpPr>
        <p:spPr>
          <a:xfrm>
            <a:off x="730375" y="2642723"/>
            <a:ext cx="4364943" cy="3010376"/>
          </a:xfrm>
          <a:prstGeom prst="rect">
            <a:avLst/>
          </a:prstGeom>
          <a:noFill/>
        </p:spPr>
        <p:txBody>
          <a:bodyPr wrap="square">
            <a:spAutoFit/>
          </a:bodyPr>
          <a:lstStyle/>
          <a:p>
            <a:pPr algn="just">
              <a:lnSpc>
                <a:spcPct val="107000"/>
              </a:lnSpc>
              <a:spcAft>
                <a:spcPts val="800"/>
              </a:spcAft>
            </a:pPr>
            <a:r>
              <a:rPr lang="uk-UA" sz="1400" b="1" kern="100" dirty="0">
                <a:solidFill>
                  <a:srgbClr val="C00000"/>
                </a:solidFill>
                <a:effectLst/>
                <a:latin typeface="Arial "/>
                <a:ea typeface="Calibri" panose="020F0502020204030204" pitchFamily="34" charset="0"/>
                <a:cs typeface="Times New Roman" panose="02020603050405020304" pitchFamily="18" charset="0"/>
              </a:rPr>
              <a:t>Основними чинниками, які забезпечити задоволеність бенефіціарів під час реалізації міні-проєкту є:</a:t>
            </a:r>
            <a:endParaRPr lang="uk-UA" sz="1400" kern="100" dirty="0">
              <a:effectLst/>
              <a:latin typeface="Arial "/>
              <a:ea typeface="Calibri" panose="020F0502020204030204" pitchFamily="34" charset="0"/>
              <a:cs typeface="Times New Roman" panose="02020603050405020304" pitchFamily="18" charset="0"/>
            </a:endParaRPr>
          </a:p>
          <a:p>
            <a:pPr lvl="0" algn="just">
              <a:lnSpc>
                <a:spcPct val="107000"/>
              </a:lnSpc>
            </a:pPr>
            <a:endParaRPr lang="uk-UA" sz="1200" kern="100" dirty="0">
              <a:latin typeface="Arial "/>
              <a:ea typeface="Calibri" panose="020F0502020204030204" pitchFamily="34" charset="0"/>
              <a:cs typeface="Times New Roman" panose="02020603050405020304" pitchFamily="18" charset="0"/>
            </a:endParaRPr>
          </a:p>
          <a:p>
            <a:pPr lvl="0" algn="just">
              <a:lnSpc>
                <a:spcPct val="107000"/>
              </a:lnSpc>
            </a:pPr>
            <a:r>
              <a:rPr lang="uk-UA" sz="1200" kern="100" dirty="0">
                <a:latin typeface="Arial "/>
                <a:ea typeface="Calibri" panose="020F0502020204030204" pitchFamily="34" charset="0"/>
                <a:cs typeface="Times New Roman" panose="02020603050405020304" pitchFamily="18" charset="0"/>
              </a:rPr>
              <a:t>З</a:t>
            </a:r>
            <a:r>
              <a:rPr lang="uk-UA" sz="1200" kern="100" dirty="0">
                <a:effectLst/>
                <a:latin typeface="Arial "/>
                <a:ea typeface="Calibri" panose="020F0502020204030204" pitchFamily="34" charset="0"/>
                <a:cs typeface="Times New Roman" panose="02020603050405020304" pitchFamily="18" charset="0"/>
              </a:rPr>
              <a:t>адоволеність результатами допомоги – </a:t>
            </a:r>
            <a:r>
              <a:rPr lang="uk-UA" sz="1400" b="1" kern="100" dirty="0">
                <a:effectLst/>
                <a:latin typeface="Arial "/>
                <a:ea typeface="Calibri" panose="020F0502020204030204" pitchFamily="34" charset="0"/>
                <a:cs typeface="Times New Roman" panose="02020603050405020304" pitchFamily="18" charset="0"/>
              </a:rPr>
              <a:t>76%</a:t>
            </a:r>
            <a:r>
              <a:rPr lang="uk-UA" sz="1200" b="1" kern="100" dirty="0">
                <a:effectLst/>
                <a:latin typeface="Arial "/>
                <a:ea typeface="Calibri" panose="020F0502020204030204" pitchFamily="34" charset="0"/>
                <a:cs typeface="Times New Roman" panose="02020603050405020304" pitchFamily="18" charset="0"/>
              </a:rPr>
              <a:t>;</a:t>
            </a:r>
          </a:p>
          <a:p>
            <a:pPr lvl="0" algn="just">
              <a:lnSpc>
                <a:spcPct val="107000"/>
              </a:lnSpc>
            </a:pPr>
            <a:endParaRPr lang="uk-UA" sz="1200" kern="100" dirty="0">
              <a:effectLst/>
              <a:latin typeface="Arial "/>
              <a:ea typeface="Calibri" panose="020F0502020204030204" pitchFamily="34" charset="0"/>
              <a:cs typeface="Times New Roman" panose="02020603050405020304" pitchFamily="18" charset="0"/>
            </a:endParaRPr>
          </a:p>
          <a:p>
            <a:pPr lvl="0" algn="just">
              <a:lnSpc>
                <a:spcPct val="107000"/>
              </a:lnSpc>
            </a:pPr>
            <a:r>
              <a:rPr lang="uk-UA" sz="1200" kern="100" dirty="0">
                <a:latin typeface="Arial "/>
                <a:ea typeface="Calibri" panose="020F0502020204030204" pitchFamily="34" charset="0"/>
                <a:cs typeface="Times New Roman" panose="02020603050405020304" pitchFamily="18" charset="0"/>
              </a:rPr>
              <a:t>В</a:t>
            </a:r>
            <a:r>
              <a:rPr lang="uk-UA" sz="1200" kern="100" dirty="0">
                <a:effectLst/>
                <a:latin typeface="Arial "/>
                <a:ea typeface="Calibri" panose="020F0502020204030204" pitchFamily="34" charset="0"/>
                <a:cs typeface="Times New Roman" panose="02020603050405020304" pitchFamily="18" charset="0"/>
              </a:rPr>
              <a:t>ідчуття довіри до ГО/БО/НУО/ініціативної групи – </a:t>
            </a:r>
            <a:r>
              <a:rPr lang="uk-UA" sz="1400" b="1" kern="100" dirty="0">
                <a:effectLst/>
                <a:latin typeface="Arial "/>
                <a:ea typeface="Calibri" panose="020F0502020204030204" pitchFamily="34" charset="0"/>
                <a:cs typeface="Times New Roman" panose="02020603050405020304" pitchFamily="18" charset="0"/>
              </a:rPr>
              <a:t>53%</a:t>
            </a:r>
            <a:r>
              <a:rPr lang="uk-UA" sz="1200" b="1" kern="100" dirty="0">
                <a:effectLst/>
                <a:latin typeface="Arial "/>
                <a:ea typeface="Calibri" panose="020F0502020204030204" pitchFamily="34" charset="0"/>
                <a:cs typeface="Times New Roman" panose="02020603050405020304" pitchFamily="18" charset="0"/>
              </a:rPr>
              <a:t>;</a:t>
            </a:r>
          </a:p>
          <a:p>
            <a:pPr lvl="0" algn="just">
              <a:lnSpc>
                <a:spcPct val="107000"/>
              </a:lnSpc>
            </a:pPr>
            <a:endParaRPr lang="uk-UA" sz="1200" kern="100" dirty="0">
              <a:effectLst/>
              <a:latin typeface="Arial "/>
              <a:ea typeface="Calibri" panose="020F0502020204030204" pitchFamily="34" charset="0"/>
              <a:cs typeface="Times New Roman" panose="02020603050405020304" pitchFamily="18" charset="0"/>
            </a:endParaRPr>
          </a:p>
          <a:p>
            <a:pPr lvl="0" algn="just">
              <a:lnSpc>
                <a:spcPct val="107000"/>
              </a:lnSpc>
            </a:pPr>
            <a:r>
              <a:rPr lang="uk-UA" sz="1200" kern="100" dirty="0">
                <a:latin typeface="Arial "/>
                <a:ea typeface="Calibri" panose="020F0502020204030204" pitchFamily="34" charset="0"/>
                <a:cs typeface="Times New Roman" panose="02020603050405020304" pitchFamily="18" charset="0"/>
              </a:rPr>
              <a:t>П</a:t>
            </a:r>
            <a:r>
              <a:rPr lang="uk-UA" sz="1200" kern="100" dirty="0">
                <a:effectLst/>
                <a:latin typeface="Arial "/>
                <a:ea typeface="Calibri" panose="020F0502020204030204" pitchFamily="34" charset="0"/>
                <a:cs typeface="Times New Roman" panose="02020603050405020304" pitchFamily="18" charset="0"/>
              </a:rPr>
              <a:t>озитивний досвід співпраці – </a:t>
            </a:r>
            <a:r>
              <a:rPr lang="uk-UA" sz="1400" b="1" kern="100" dirty="0">
                <a:effectLst/>
                <a:latin typeface="Arial "/>
                <a:ea typeface="Calibri" panose="020F0502020204030204" pitchFamily="34" charset="0"/>
                <a:cs typeface="Times New Roman" panose="02020603050405020304" pitchFamily="18" charset="0"/>
              </a:rPr>
              <a:t>41%</a:t>
            </a:r>
            <a:r>
              <a:rPr lang="uk-UA" sz="1200" b="1" kern="100" dirty="0">
                <a:effectLst/>
                <a:latin typeface="Arial "/>
                <a:ea typeface="Calibri" panose="020F0502020204030204" pitchFamily="34" charset="0"/>
                <a:cs typeface="Times New Roman" panose="02020603050405020304" pitchFamily="18" charset="0"/>
              </a:rPr>
              <a:t>;</a:t>
            </a:r>
          </a:p>
          <a:p>
            <a:pPr lvl="0" algn="just">
              <a:lnSpc>
                <a:spcPct val="107000"/>
              </a:lnSpc>
            </a:pPr>
            <a:endParaRPr lang="uk-UA" sz="1200" kern="100" dirty="0">
              <a:effectLst/>
              <a:latin typeface="Arial "/>
              <a:ea typeface="Calibri" panose="020F0502020204030204" pitchFamily="34" charset="0"/>
              <a:cs typeface="Times New Roman" panose="02020603050405020304" pitchFamily="18" charset="0"/>
            </a:endParaRPr>
          </a:p>
          <a:p>
            <a:pPr lvl="0" algn="just">
              <a:lnSpc>
                <a:spcPct val="107000"/>
              </a:lnSpc>
            </a:pPr>
            <a:r>
              <a:rPr lang="uk-UA" sz="1200" kern="100" dirty="0">
                <a:latin typeface="Arial "/>
                <a:ea typeface="Calibri" panose="020F0502020204030204" pitchFamily="34" charset="0"/>
                <a:cs typeface="Times New Roman" panose="02020603050405020304" pitchFamily="18" charset="0"/>
              </a:rPr>
              <a:t>О</a:t>
            </a:r>
            <a:r>
              <a:rPr lang="uk-UA" sz="1200" kern="100" dirty="0">
                <a:effectLst/>
                <a:latin typeface="Arial "/>
                <a:ea typeface="Calibri" panose="020F0502020204030204" pitchFamily="34" charset="0"/>
                <a:cs typeface="Times New Roman" panose="02020603050405020304" pitchFamily="18" charset="0"/>
              </a:rPr>
              <a:t>перативність надання допомоги та довіра – </a:t>
            </a:r>
            <a:r>
              <a:rPr lang="uk-UA" sz="1400" b="1" kern="100" dirty="0">
                <a:effectLst/>
                <a:latin typeface="Arial "/>
                <a:ea typeface="Calibri" panose="020F0502020204030204" pitchFamily="34" charset="0"/>
                <a:cs typeface="Times New Roman" panose="02020603050405020304" pitchFamily="18" charset="0"/>
              </a:rPr>
              <a:t>35%</a:t>
            </a:r>
            <a:r>
              <a:rPr lang="uk-UA" sz="1200" b="1" kern="100" dirty="0">
                <a:effectLst/>
                <a:latin typeface="Arial "/>
                <a:ea typeface="Calibri" panose="020F0502020204030204" pitchFamily="34" charset="0"/>
                <a:cs typeface="Times New Roman" panose="02020603050405020304" pitchFamily="18" charset="0"/>
              </a:rPr>
              <a:t>;</a:t>
            </a:r>
          </a:p>
          <a:p>
            <a:pPr lvl="0" algn="just">
              <a:lnSpc>
                <a:spcPct val="107000"/>
              </a:lnSpc>
            </a:pPr>
            <a:endParaRPr lang="uk-UA" sz="1200" kern="100" dirty="0">
              <a:effectLst/>
              <a:latin typeface="Arial "/>
              <a:ea typeface="Calibri" panose="020F0502020204030204" pitchFamily="34" charset="0"/>
              <a:cs typeface="Times New Roman" panose="02020603050405020304" pitchFamily="18" charset="0"/>
            </a:endParaRPr>
          </a:p>
          <a:p>
            <a:pPr lvl="0" algn="just">
              <a:lnSpc>
                <a:spcPct val="107000"/>
              </a:lnSpc>
              <a:spcAft>
                <a:spcPts val="800"/>
              </a:spcAft>
            </a:pPr>
            <a:r>
              <a:rPr lang="uk-UA" sz="1200" kern="100" dirty="0">
                <a:latin typeface="Arial "/>
                <a:ea typeface="Calibri" panose="020F0502020204030204" pitchFamily="34" charset="0"/>
                <a:cs typeface="Times New Roman" panose="02020603050405020304" pitchFamily="18" charset="0"/>
              </a:rPr>
              <a:t>Б</a:t>
            </a:r>
            <a:r>
              <a:rPr lang="uk-UA" sz="1200" kern="100" dirty="0">
                <a:effectLst/>
                <a:latin typeface="Arial "/>
                <a:ea typeface="Calibri" panose="020F0502020204030204" pitchFamily="34" charset="0"/>
                <a:cs typeface="Times New Roman" panose="02020603050405020304" pitchFamily="18" charset="0"/>
              </a:rPr>
              <a:t>ажання підтримувати ініціативи та проєкти – </a:t>
            </a:r>
            <a:r>
              <a:rPr lang="uk-UA" sz="1400" b="1" kern="100" dirty="0">
                <a:effectLst/>
                <a:latin typeface="Arial "/>
                <a:ea typeface="Calibri" panose="020F0502020204030204" pitchFamily="34" charset="0"/>
                <a:cs typeface="Times New Roman" panose="02020603050405020304" pitchFamily="18" charset="0"/>
              </a:rPr>
              <a:t>31%</a:t>
            </a:r>
            <a:r>
              <a:rPr lang="uk-UA" sz="1200" b="1" kern="100" dirty="0">
                <a:effectLst/>
                <a:latin typeface="Arial "/>
                <a:ea typeface="Calibri" panose="020F0502020204030204" pitchFamily="34" charset="0"/>
                <a:cs typeface="Times New Roman" panose="02020603050405020304" pitchFamily="18" charset="0"/>
              </a:rPr>
              <a:t>.</a:t>
            </a:r>
            <a:endParaRPr lang="uk-UA" sz="1200" kern="100" dirty="0">
              <a:effectLst/>
              <a:latin typeface="Arial "/>
              <a:ea typeface="Calibri" panose="020F0502020204030204" pitchFamily="34" charset="0"/>
              <a:cs typeface="Times New Roman" panose="02020603050405020304" pitchFamily="18" charset="0"/>
            </a:endParaRPr>
          </a:p>
        </p:txBody>
      </p:sp>
      <p:cxnSp>
        <p:nvCxnSpPr>
          <p:cNvPr id="13" name="Google Shape;459;p44">
            <a:extLst>
              <a:ext uri="{FF2B5EF4-FFF2-40B4-BE49-F238E27FC236}">
                <a16:creationId xmlns:a16="http://schemas.microsoft.com/office/drawing/2014/main" id="{C99823D0-E6C5-EEB6-0905-56DE0DFBAFBB}"/>
              </a:ext>
            </a:extLst>
          </p:cNvPr>
          <p:cNvCxnSpPr>
            <a:cxnSpLocks/>
          </p:cNvCxnSpPr>
          <p:nvPr/>
        </p:nvCxnSpPr>
        <p:spPr>
          <a:xfrm flipV="1">
            <a:off x="424460" y="3700511"/>
            <a:ext cx="0" cy="413306"/>
          </a:xfrm>
          <a:prstGeom prst="straightConnector1">
            <a:avLst/>
          </a:prstGeom>
          <a:noFill/>
          <a:ln w="19050" cap="rnd" cmpd="sng">
            <a:solidFill>
              <a:srgbClr val="C00000"/>
            </a:solidFill>
            <a:prstDash val="dot"/>
            <a:round/>
            <a:headEnd type="none" w="sm" len="sm"/>
            <a:tailEnd type="oval" w="lg" len="lg"/>
          </a:ln>
        </p:spPr>
      </p:cxnSp>
      <p:cxnSp>
        <p:nvCxnSpPr>
          <p:cNvPr id="16" name="Google Shape;465;p44">
            <a:extLst>
              <a:ext uri="{FF2B5EF4-FFF2-40B4-BE49-F238E27FC236}">
                <a16:creationId xmlns:a16="http://schemas.microsoft.com/office/drawing/2014/main" id="{E716D48E-4897-93AC-131B-B8F0E6728549}"/>
              </a:ext>
            </a:extLst>
          </p:cNvPr>
          <p:cNvCxnSpPr>
            <a:cxnSpLocks/>
          </p:cNvCxnSpPr>
          <p:nvPr/>
        </p:nvCxnSpPr>
        <p:spPr>
          <a:xfrm>
            <a:off x="419050" y="3963377"/>
            <a:ext cx="0" cy="207774"/>
          </a:xfrm>
          <a:prstGeom prst="straightConnector1">
            <a:avLst/>
          </a:prstGeom>
          <a:noFill/>
          <a:ln w="19050" cap="rnd" cmpd="sng">
            <a:solidFill>
              <a:srgbClr val="C00000"/>
            </a:solidFill>
            <a:prstDash val="dot"/>
            <a:round/>
            <a:headEnd type="none" w="sm" len="sm"/>
            <a:tailEnd type="oval" w="lg" len="lg"/>
          </a:ln>
        </p:spPr>
      </p:cxnSp>
      <p:cxnSp>
        <p:nvCxnSpPr>
          <p:cNvPr id="17" name="Google Shape;466;p44">
            <a:extLst>
              <a:ext uri="{FF2B5EF4-FFF2-40B4-BE49-F238E27FC236}">
                <a16:creationId xmlns:a16="http://schemas.microsoft.com/office/drawing/2014/main" id="{B34819DD-8ECE-065E-9EFD-9943015EB43E}"/>
              </a:ext>
            </a:extLst>
          </p:cNvPr>
          <p:cNvCxnSpPr>
            <a:cxnSpLocks/>
          </p:cNvCxnSpPr>
          <p:nvPr/>
        </p:nvCxnSpPr>
        <p:spPr>
          <a:xfrm>
            <a:off x="419050" y="4235647"/>
            <a:ext cx="0" cy="846411"/>
          </a:xfrm>
          <a:prstGeom prst="straightConnector1">
            <a:avLst/>
          </a:prstGeom>
          <a:noFill/>
          <a:ln w="19050" cap="rnd" cmpd="sng">
            <a:solidFill>
              <a:srgbClr val="C00000"/>
            </a:solidFill>
            <a:prstDash val="dot"/>
            <a:round/>
            <a:headEnd type="none" w="sm" len="sm"/>
            <a:tailEnd type="oval" w="lg" len="lg"/>
          </a:ln>
        </p:spPr>
      </p:cxnSp>
      <p:sp>
        <p:nvSpPr>
          <p:cNvPr id="22" name="TextBox 21">
            <a:extLst>
              <a:ext uri="{FF2B5EF4-FFF2-40B4-BE49-F238E27FC236}">
                <a16:creationId xmlns:a16="http://schemas.microsoft.com/office/drawing/2014/main" id="{1BED8138-7B88-ACB1-C1FE-4DE3B1500879}"/>
              </a:ext>
            </a:extLst>
          </p:cNvPr>
          <p:cNvSpPr txBox="1"/>
          <p:nvPr/>
        </p:nvSpPr>
        <p:spPr>
          <a:xfrm>
            <a:off x="575999" y="360000"/>
            <a:ext cx="9734327" cy="646331"/>
          </a:xfrm>
          <a:prstGeom prst="rect">
            <a:avLst/>
          </a:prstGeom>
          <a:noFill/>
        </p:spPr>
        <p:txBody>
          <a:bodyPr wrap="square">
            <a:spAutoFit/>
          </a:bodyPr>
          <a:lstStyle/>
          <a:p>
            <a:r>
              <a:rPr lang="uk-UA" sz="3600" b="1" dirty="0">
                <a:latin typeface="Arial Black" panose="020B0A04020102020204" pitchFamily="34" charset="0"/>
              </a:rPr>
              <a:t>Рівень задоволеності бенефіціарів</a:t>
            </a:r>
          </a:p>
        </p:txBody>
      </p:sp>
      <p:sp>
        <p:nvSpPr>
          <p:cNvPr id="2" name="TextBox 1">
            <a:extLst>
              <a:ext uri="{FF2B5EF4-FFF2-40B4-BE49-F238E27FC236}">
                <a16:creationId xmlns:a16="http://schemas.microsoft.com/office/drawing/2014/main" id="{DD465E4B-3ACA-4B57-ACC8-9F26558BDFE1}"/>
              </a:ext>
            </a:extLst>
          </p:cNvPr>
          <p:cNvSpPr txBox="1"/>
          <p:nvPr/>
        </p:nvSpPr>
        <p:spPr>
          <a:xfrm>
            <a:off x="5845272" y="2580339"/>
            <a:ext cx="3649709" cy="306109"/>
          </a:xfrm>
          <a:prstGeom prst="rect">
            <a:avLst/>
          </a:prstGeom>
          <a:noFill/>
        </p:spPr>
        <p:txBody>
          <a:bodyPr wrap="square" rtlCol="0">
            <a:spAutoFit/>
          </a:bodyPr>
          <a:lstStyle/>
          <a:p>
            <a:pPr algn="just">
              <a:lnSpc>
                <a:spcPct val="107000"/>
              </a:lnSpc>
            </a:pPr>
            <a:r>
              <a:rPr lang="uk-UA" sz="1400" b="1" kern="0" dirty="0">
                <a:solidFill>
                  <a:srgbClr val="D0433A"/>
                </a:solidFill>
                <a:latin typeface="Arial" panose="020B0604020202020204" pitchFamily="34" charset="0"/>
              </a:rPr>
              <a:t>Цитати ГО/ініціативних груп:</a:t>
            </a:r>
          </a:p>
        </p:txBody>
      </p:sp>
      <p:cxnSp>
        <p:nvCxnSpPr>
          <p:cNvPr id="10" name="Google Shape;466;p44">
            <a:extLst>
              <a:ext uri="{FF2B5EF4-FFF2-40B4-BE49-F238E27FC236}">
                <a16:creationId xmlns:a16="http://schemas.microsoft.com/office/drawing/2014/main" id="{551C8EE1-C6A5-4B33-F4A4-9D1548D3BF05}"/>
              </a:ext>
            </a:extLst>
          </p:cNvPr>
          <p:cNvCxnSpPr>
            <a:cxnSpLocks/>
          </p:cNvCxnSpPr>
          <p:nvPr/>
        </p:nvCxnSpPr>
        <p:spPr>
          <a:xfrm>
            <a:off x="419050" y="5232237"/>
            <a:ext cx="0" cy="280456"/>
          </a:xfrm>
          <a:prstGeom prst="straightConnector1">
            <a:avLst/>
          </a:prstGeom>
          <a:noFill/>
          <a:ln w="19050" cap="rnd" cmpd="sng">
            <a:solidFill>
              <a:srgbClr val="C00000"/>
            </a:solidFill>
            <a:prstDash val="dot"/>
            <a:round/>
            <a:headEnd type="none" w="sm" len="sm"/>
            <a:tailEnd type="oval" w="lg" len="lg"/>
          </a:ln>
        </p:spPr>
      </p:cxnSp>
      <p:cxnSp>
        <p:nvCxnSpPr>
          <p:cNvPr id="19" name="Google Shape;459;p44">
            <a:extLst>
              <a:ext uri="{FF2B5EF4-FFF2-40B4-BE49-F238E27FC236}">
                <a16:creationId xmlns:a16="http://schemas.microsoft.com/office/drawing/2014/main" id="{87BDBA83-8A1B-5823-A4C1-C12231A21ADD}"/>
              </a:ext>
            </a:extLst>
          </p:cNvPr>
          <p:cNvCxnSpPr>
            <a:cxnSpLocks/>
          </p:cNvCxnSpPr>
          <p:nvPr/>
        </p:nvCxnSpPr>
        <p:spPr>
          <a:xfrm flipV="1">
            <a:off x="419050" y="4647778"/>
            <a:ext cx="0" cy="396225"/>
          </a:xfrm>
          <a:prstGeom prst="straightConnector1">
            <a:avLst/>
          </a:prstGeom>
          <a:noFill/>
          <a:ln w="19050" cap="rnd" cmpd="sng">
            <a:solidFill>
              <a:srgbClr val="C00000"/>
            </a:solidFill>
            <a:prstDash val="dot"/>
            <a:round/>
            <a:headEnd type="none" w="sm" len="sm"/>
            <a:tailEnd type="oval" w="lg" len="lg"/>
          </a:ln>
        </p:spPr>
      </p:cxnSp>
    </p:spTree>
    <p:extLst>
      <p:ext uri="{BB962C8B-B14F-4D97-AF65-F5344CB8AC3E}">
        <p14:creationId xmlns:p14="http://schemas.microsoft.com/office/powerpoint/2010/main" val="4167409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округлені кути 5">
            <a:extLst>
              <a:ext uri="{FF2B5EF4-FFF2-40B4-BE49-F238E27FC236}">
                <a16:creationId xmlns:a16="http://schemas.microsoft.com/office/drawing/2014/main" id="{4FAFDDB9-CBA4-1F0C-36DB-09279574A6AB}"/>
              </a:ext>
            </a:extLst>
          </p:cNvPr>
          <p:cNvSpPr/>
          <p:nvPr/>
        </p:nvSpPr>
        <p:spPr>
          <a:xfrm>
            <a:off x="7313613" y="3244334"/>
            <a:ext cx="4216400" cy="2897182"/>
          </a:xfrm>
          <a:prstGeom prst="roundRect">
            <a:avLst/>
          </a:prstGeom>
          <a:solidFill>
            <a:schemeClr val="bg1"/>
          </a:solidFill>
          <a:ln>
            <a:solidFill>
              <a:srgbClr val="D043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Прямокутник: округлені кути 3">
            <a:extLst>
              <a:ext uri="{FF2B5EF4-FFF2-40B4-BE49-F238E27FC236}">
                <a16:creationId xmlns:a16="http://schemas.microsoft.com/office/drawing/2014/main" id="{81A12342-EDEB-1B44-CA2E-8CA6ABC26C22}"/>
              </a:ext>
            </a:extLst>
          </p:cNvPr>
          <p:cNvSpPr/>
          <p:nvPr/>
        </p:nvSpPr>
        <p:spPr>
          <a:xfrm>
            <a:off x="7313613" y="716484"/>
            <a:ext cx="4216400" cy="2294071"/>
          </a:xfrm>
          <a:prstGeom prst="roundRect">
            <a:avLst/>
          </a:prstGeom>
          <a:solidFill>
            <a:schemeClr val="bg1"/>
          </a:solidFill>
          <a:ln>
            <a:solidFill>
              <a:srgbClr val="D043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TextBox 9">
            <a:extLst>
              <a:ext uri="{FF2B5EF4-FFF2-40B4-BE49-F238E27FC236}">
                <a16:creationId xmlns:a16="http://schemas.microsoft.com/office/drawing/2014/main" id="{75E82AEA-09C2-0FC7-CCCA-6E0717870622}"/>
              </a:ext>
            </a:extLst>
          </p:cNvPr>
          <p:cNvSpPr txBox="1"/>
          <p:nvPr/>
        </p:nvSpPr>
        <p:spPr>
          <a:xfrm>
            <a:off x="543653" y="1123914"/>
            <a:ext cx="6658836" cy="5078313"/>
          </a:xfrm>
          <a:prstGeom prst="rect">
            <a:avLst/>
          </a:prstGeom>
          <a:noFill/>
        </p:spPr>
        <p:txBody>
          <a:bodyPr wrap="square">
            <a:spAutoFit/>
          </a:bodyPr>
          <a:lstStyle/>
          <a:p>
            <a:r>
              <a:rPr lang="uk-UA" b="1" dirty="0">
                <a:solidFill>
                  <a:srgbClr val="60A500"/>
                </a:solidFill>
                <a:latin typeface="Arial "/>
              </a:rPr>
              <a:t>Якість реалізації міні-грантів:</a:t>
            </a:r>
          </a:p>
          <a:p>
            <a:pPr marL="342900" indent="-342900">
              <a:buFont typeface="+mj-lt"/>
              <a:buAutoNum type="arabicPeriod"/>
            </a:pPr>
            <a:r>
              <a:rPr lang="uk-UA" sz="1400" dirty="0">
                <a:latin typeface="Arial "/>
              </a:rPr>
              <a:t>Високий рівень підготовки та реалізації міні-грантів, підтверджений позитивними відгуками </a:t>
            </a:r>
            <a:r>
              <a:rPr lang="uk-UA" sz="1400" dirty="0" err="1">
                <a:latin typeface="Arial "/>
              </a:rPr>
              <a:t>бенефіціарів</a:t>
            </a:r>
            <a:r>
              <a:rPr lang="uk-UA" sz="1400" dirty="0">
                <a:latin typeface="Arial "/>
              </a:rPr>
              <a:t> про доступність інформації та простоту отримання допомоги.</a:t>
            </a:r>
          </a:p>
          <a:p>
            <a:pPr marL="342900" indent="-342900">
              <a:buFont typeface="+mj-lt"/>
              <a:buAutoNum type="arabicPeriod"/>
            </a:pPr>
            <a:r>
              <a:rPr lang="uk-UA" sz="1400" dirty="0">
                <a:latin typeface="Arial "/>
              </a:rPr>
              <a:t>Використання різних каналів комунікації сприяло широкому охопленню та ефективності проектів.</a:t>
            </a:r>
          </a:p>
          <a:p>
            <a:r>
              <a:rPr lang="uk-UA" b="1" dirty="0">
                <a:solidFill>
                  <a:srgbClr val="60A500"/>
                </a:solidFill>
                <a:latin typeface="Arial "/>
              </a:rPr>
              <a:t>Зворотній зв’язок та комунікація:</a:t>
            </a:r>
            <a:endParaRPr lang="uk-UA" sz="1600" b="1" dirty="0">
              <a:solidFill>
                <a:srgbClr val="60A500"/>
              </a:solidFill>
              <a:latin typeface="Arial "/>
            </a:endParaRPr>
          </a:p>
          <a:p>
            <a:pPr marL="342900" indent="-342900">
              <a:buFont typeface="+mj-lt"/>
              <a:buAutoNum type="arabicPeriod"/>
            </a:pPr>
            <a:r>
              <a:rPr lang="uk-UA" sz="1400" dirty="0">
                <a:latin typeface="Arial "/>
              </a:rPr>
              <a:t>Більшість бенефіціарів отримали відповіді на свої запити, що свідчить про відкритість та оперативність комунікації.</a:t>
            </a:r>
          </a:p>
          <a:p>
            <a:pPr marL="342900" indent="-342900">
              <a:buFont typeface="+mj-lt"/>
              <a:buAutoNum type="arabicPeriod"/>
            </a:pPr>
            <a:r>
              <a:rPr lang="uk-UA" sz="1400" dirty="0">
                <a:latin typeface="Arial "/>
              </a:rPr>
              <a:t>Особисті звернення та опитування сприяли взаєморозумінню між ініціативними групами та </a:t>
            </a:r>
            <a:r>
              <a:rPr lang="uk-UA" sz="1400" dirty="0" err="1">
                <a:latin typeface="Arial "/>
              </a:rPr>
              <a:t>бенефіціарами</a:t>
            </a:r>
            <a:r>
              <a:rPr lang="uk-UA" sz="1400" dirty="0">
                <a:latin typeface="Arial "/>
              </a:rPr>
              <a:t>.</a:t>
            </a:r>
          </a:p>
          <a:p>
            <a:r>
              <a:rPr lang="uk-UA" b="1" dirty="0">
                <a:solidFill>
                  <a:srgbClr val="60A500"/>
                </a:solidFill>
                <a:latin typeface="Arial "/>
              </a:rPr>
              <a:t>Соціальний вплив:</a:t>
            </a:r>
          </a:p>
          <a:p>
            <a:pPr marL="342900" indent="-342900">
              <a:buFont typeface="+mj-lt"/>
              <a:buAutoNum type="arabicPeriod"/>
            </a:pPr>
            <a:r>
              <a:rPr lang="uk-UA" sz="1400" dirty="0">
                <a:latin typeface="Arial "/>
              </a:rPr>
              <a:t>Реалізація </a:t>
            </a:r>
            <a:r>
              <a:rPr lang="uk-UA" sz="1400" dirty="0" err="1">
                <a:latin typeface="Arial "/>
              </a:rPr>
              <a:t>проєктів</a:t>
            </a:r>
            <a:r>
              <a:rPr lang="uk-UA" sz="1400" dirty="0">
                <a:latin typeface="Arial "/>
              </a:rPr>
              <a:t> покращила якість життя та соціальну згуртованість громад.</a:t>
            </a:r>
          </a:p>
          <a:p>
            <a:pPr marL="342900" indent="-342900">
              <a:buFont typeface="+mj-lt"/>
              <a:buAutoNum type="arabicPeriod"/>
            </a:pPr>
            <a:r>
              <a:rPr lang="uk-UA" sz="1400" dirty="0">
                <a:latin typeface="Arial "/>
              </a:rPr>
              <a:t>Залученість </a:t>
            </a:r>
            <a:r>
              <a:rPr lang="uk-UA" sz="1400" dirty="0" err="1">
                <a:latin typeface="Arial "/>
              </a:rPr>
              <a:t>бенефіціарів</a:t>
            </a:r>
            <a:r>
              <a:rPr lang="uk-UA" sz="1400" dirty="0">
                <a:latin typeface="Arial "/>
              </a:rPr>
              <a:t> до проектів сприяла їх психологічній адаптації та розвитку навичок.</a:t>
            </a:r>
          </a:p>
          <a:p>
            <a:r>
              <a:rPr lang="uk-UA" b="1" dirty="0">
                <a:solidFill>
                  <a:srgbClr val="60A500"/>
                </a:solidFill>
                <a:latin typeface="Arial "/>
              </a:rPr>
              <a:t>Інноваційні підходи:</a:t>
            </a:r>
          </a:p>
          <a:p>
            <a:pPr marL="342900" indent="-342900">
              <a:buFont typeface="+mj-lt"/>
              <a:buAutoNum type="arabicPeriod"/>
            </a:pPr>
            <a:r>
              <a:rPr lang="uk-UA" sz="1400" dirty="0">
                <a:latin typeface="Arial "/>
              </a:rPr>
              <a:t>Адаптація міжнародних практик, мотиваційні методи інтеграції та використання гарячих ліній стали ключовими новаторськими інструментами.</a:t>
            </a:r>
          </a:p>
          <a:p>
            <a:pPr marL="342900" indent="-342900">
              <a:buFont typeface="+mj-lt"/>
              <a:buAutoNum type="arabicPeriod"/>
            </a:pPr>
            <a:r>
              <a:rPr lang="uk-UA" sz="1400" dirty="0">
                <a:latin typeface="Arial "/>
              </a:rPr>
              <a:t>Навчання та інструктаж партнерів сприяли підвищенню якості взаємодії з </a:t>
            </a:r>
            <a:r>
              <a:rPr lang="uk-UA" sz="1400" dirty="0" err="1">
                <a:latin typeface="Arial "/>
              </a:rPr>
              <a:t>бенефіціарами</a:t>
            </a:r>
            <a:r>
              <a:rPr lang="uk-UA" sz="1400" dirty="0">
                <a:latin typeface="Arial "/>
              </a:rPr>
              <a:t>.</a:t>
            </a:r>
          </a:p>
        </p:txBody>
      </p:sp>
      <p:sp>
        <p:nvSpPr>
          <p:cNvPr id="12" name="TextBox 11">
            <a:extLst>
              <a:ext uri="{FF2B5EF4-FFF2-40B4-BE49-F238E27FC236}">
                <a16:creationId xmlns:a16="http://schemas.microsoft.com/office/drawing/2014/main" id="{8A47C9E9-0842-3FF4-84BF-C8249AE32B30}"/>
              </a:ext>
            </a:extLst>
          </p:cNvPr>
          <p:cNvSpPr txBox="1"/>
          <p:nvPr/>
        </p:nvSpPr>
        <p:spPr>
          <a:xfrm>
            <a:off x="443920" y="324571"/>
            <a:ext cx="7785680" cy="646331"/>
          </a:xfrm>
          <a:prstGeom prst="rect">
            <a:avLst/>
          </a:prstGeom>
          <a:noFill/>
        </p:spPr>
        <p:txBody>
          <a:bodyPr wrap="square">
            <a:spAutoFit/>
          </a:bodyPr>
          <a:lstStyle/>
          <a:p>
            <a:r>
              <a:rPr lang="uk-UA" sz="3600" dirty="0">
                <a:latin typeface="Arial Black" panose="020B0A04020102020204" pitchFamily="34" charset="0"/>
              </a:rPr>
              <a:t>Висновки та рекомендації</a:t>
            </a:r>
            <a:endParaRPr lang="uk-UA" sz="3600" b="1" dirty="0">
              <a:latin typeface="Arial Black" panose="020B0A04020102020204" pitchFamily="34" charset="0"/>
            </a:endParaRPr>
          </a:p>
        </p:txBody>
      </p:sp>
      <p:sp>
        <p:nvSpPr>
          <p:cNvPr id="14" name="TextBox 13">
            <a:extLst>
              <a:ext uri="{FF2B5EF4-FFF2-40B4-BE49-F238E27FC236}">
                <a16:creationId xmlns:a16="http://schemas.microsoft.com/office/drawing/2014/main" id="{574888A9-D190-363A-0EFE-941FEB3171A5}"/>
              </a:ext>
            </a:extLst>
          </p:cNvPr>
          <p:cNvSpPr txBox="1"/>
          <p:nvPr/>
        </p:nvSpPr>
        <p:spPr>
          <a:xfrm>
            <a:off x="7416800" y="1120068"/>
            <a:ext cx="3777298" cy="1815882"/>
          </a:xfrm>
          <a:prstGeom prst="rect">
            <a:avLst/>
          </a:prstGeom>
          <a:noFill/>
        </p:spPr>
        <p:txBody>
          <a:bodyPr wrap="square">
            <a:spAutoFit/>
          </a:bodyPr>
          <a:lstStyle/>
          <a:p>
            <a:r>
              <a:rPr lang="uk-UA" sz="1600" dirty="0">
                <a:latin typeface="Arial "/>
              </a:rPr>
              <a:t>1. Не всі запити бенефіціарів могли</a:t>
            </a:r>
          </a:p>
          <a:p>
            <a:r>
              <a:rPr lang="uk-UA" sz="1600" dirty="0">
                <a:latin typeface="Arial "/>
              </a:rPr>
              <a:t>бути враховані </a:t>
            </a:r>
            <a:r>
              <a:rPr lang="uk-UA" sz="1600" dirty="0" err="1">
                <a:latin typeface="Arial "/>
              </a:rPr>
              <a:t>оперативно</a:t>
            </a:r>
            <a:r>
              <a:rPr lang="uk-UA" sz="1600" dirty="0">
                <a:latin typeface="Arial "/>
              </a:rPr>
              <a:t> через специфіку міні-грантів.</a:t>
            </a:r>
          </a:p>
          <a:p>
            <a:r>
              <a:rPr lang="uk-UA" sz="1600" dirty="0">
                <a:latin typeface="Arial "/>
              </a:rPr>
              <a:t>2. Висока завантаженість команд інколи знижувала ефективність реагування на непередбачені ситуації</a:t>
            </a:r>
            <a:r>
              <a:rPr lang="uk-UA" sz="1400" dirty="0">
                <a:latin typeface="Arial "/>
              </a:rPr>
              <a:t>.</a:t>
            </a:r>
          </a:p>
        </p:txBody>
      </p:sp>
      <p:sp>
        <p:nvSpPr>
          <p:cNvPr id="2" name="TextBox 1">
            <a:extLst>
              <a:ext uri="{FF2B5EF4-FFF2-40B4-BE49-F238E27FC236}">
                <a16:creationId xmlns:a16="http://schemas.microsoft.com/office/drawing/2014/main" id="{A5E66F68-F284-46BF-8297-93E97FCBDF10}"/>
              </a:ext>
            </a:extLst>
          </p:cNvPr>
          <p:cNvSpPr txBox="1"/>
          <p:nvPr/>
        </p:nvSpPr>
        <p:spPr>
          <a:xfrm>
            <a:off x="7416800" y="3604900"/>
            <a:ext cx="4199200" cy="2308324"/>
          </a:xfrm>
          <a:prstGeom prst="rect">
            <a:avLst/>
          </a:prstGeom>
          <a:noFill/>
        </p:spPr>
        <p:txBody>
          <a:bodyPr wrap="square">
            <a:spAutoFit/>
          </a:bodyPr>
          <a:lstStyle/>
          <a:p>
            <a:pPr>
              <a:buFont typeface="+mj-lt"/>
              <a:buAutoNum type="arabicPeriod"/>
            </a:pPr>
            <a:r>
              <a:rPr lang="uk-UA" sz="1600" dirty="0">
                <a:solidFill>
                  <a:srgbClr val="FF0000"/>
                </a:solidFill>
                <a:latin typeface="Arial "/>
              </a:rPr>
              <a:t>Пролонгація проектів: включити можливість продовження для вирішення нових потреб.</a:t>
            </a:r>
          </a:p>
          <a:p>
            <a:pPr>
              <a:buFont typeface="+mj-lt"/>
              <a:buAutoNum type="arabicPeriod"/>
            </a:pPr>
            <a:r>
              <a:rPr lang="uk-UA" sz="1600" dirty="0">
                <a:latin typeface="Arial "/>
              </a:rPr>
              <a:t>Оптимізація навантаження: вдосконалити розподіл обов’язків серед команди для підвищення ефективності.</a:t>
            </a:r>
          </a:p>
          <a:p>
            <a:pPr>
              <a:buFont typeface="+mj-lt"/>
              <a:buAutoNum type="arabicPeriod"/>
            </a:pPr>
            <a:r>
              <a:rPr lang="uk-UA" sz="1600" dirty="0">
                <a:latin typeface="Arial "/>
              </a:rPr>
              <a:t>Підсилення зворотного зв’язку: розширити канали для збору та аналізу відгуків бенефіціарів.</a:t>
            </a:r>
          </a:p>
        </p:txBody>
      </p:sp>
      <p:sp>
        <p:nvSpPr>
          <p:cNvPr id="3" name="TextBox 2">
            <a:extLst>
              <a:ext uri="{FF2B5EF4-FFF2-40B4-BE49-F238E27FC236}">
                <a16:creationId xmlns:a16="http://schemas.microsoft.com/office/drawing/2014/main" id="{93B28E37-C991-B620-1F8C-C700D978ECC5}"/>
              </a:ext>
            </a:extLst>
          </p:cNvPr>
          <p:cNvSpPr txBox="1"/>
          <p:nvPr/>
        </p:nvSpPr>
        <p:spPr>
          <a:xfrm>
            <a:off x="8001092" y="3244334"/>
            <a:ext cx="1774268" cy="369332"/>
          </a:xfrm>
          <a:prstGeom prst="rect">
            <a:avLst/>
          </a:prstGeom>
          <a:noFill/>
        </p:spPr>
        <p:txBody>
          <a:bodyPr wrap="none" rtlCol="0">
            <a:spAutoFit/>
          </a:bodyPr>
          <a:lstStyle/>
          <a:p>
            <a:r>
              <a:rPr lang="uk-UA" b="1" dirty="0">
                <a:solidFill>
                  <a:srgbClr val="D0433A"/>
                </a:solidFill>
                <a:latin typeface="Arial "/>
              </a:rPr>
              <a:t>Рекомендації:</a:t>
            </a:r>
          </a:p>
        </p:txBody>
      </p:sp>
      <p:sp>
        <p:nvSpPr>
          <p:cNvPr id="5" name="TextBox 4">
            <a:extLst>
              <a:ext uri="{FF2B5EF4-FFF2-40B4-BE49-F238E27FC236}">
                <a16:creationId xmlns:a16="http://schemas.microsoft.com/office/drawing/2014/main" id="{2141CC61-B468-D8B0-F1D7-416DEB103FFA}"/>
              </a:ext>
            </a:extLst>
          </p:cNvPr>
          <p:cNvSpPr txBox="1"/>
          <p:nvPr/>
        </p:nvSpPr>
        <p:spPr>
          <a:xfrm>
            <a:off x="7950292" y="802876"/>
            <a:ext cx="1545359" cy="369332"/>
          </a:xfrm>
          <a:prstGeom prst="rect">
            <a:avLst/>
          </a:prstGeom>
          <a:noFill/>
        </p:spPr>
        <p:txBody>
          <a:bodyPr wrap="none" rtlCol="0">
            <a:spAutoFit/>
          </a:bodyPr>
          <a:lstStyle/>
          <a:p>
            <a:r>
              <a:rPr lang="uk-UA" b="1" dirty="0">
                <a:solidFill>
                  <a:srgbClr val="D0433A"/>
                </a:solidFill>
                <a:latin typeface="Arial "/>
              </a:rPr>
              <a:t>Зони росту:</a:t>
            </a:r>
          </a:p>
        </p:txBody>
      </p:sp>
    </p:spTree>
    <p:extLst>
      <p:ext uri="{BB962C8B-B14F-4D97-AF65-F5344CB8AC3E}">
        <p14:creationId xmlns:p14="http://schemas.microsoft.com/office/powerpoint/2010/main" val="1797392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9BDC36F-BABA-EB5E-10E6-0887458752D8}"/>
              </a:ext>
            </a:extLst>
          </p:cNvPr>
          <p:cNvPicPr>
            <a:picLocks noChangeAspect="1"/>
          </p:cNvPicPr>
          <p:nvPr/>
        </p:nvPicPr>
        <p:blipFill>
          <a:blip r:embed="rId3">
            <a:extLst>
              <a:ext uri="{28A0092B-C50C-407E-A947-70E740481C1C}">
                <a14:useLocalDpi xmlns:a14="http://schemas.microsoft.com/office/drawing/2010/main" val="0"/>
              </a:ext>
            </a:extLst>
          </a:blip>
          <a:srcRect t="7802" b="7802"/>
          <a:stretch/>
        </p:blipFill>
        <p:spPr>
          <a:xfrm>
            <a:off x="1507932" y="0"/>
            <a:ext cx="11005716" cy="6858000"/>
          </a:xfrm>
          <a:prstGeom prst="rect">
            <a:avLst/>
          </a:prstGeom>
        </p:spPr>
      </p:pic>
      <p:sp>
        <p:nvSpPr>
          <p:cNvPr id="3" name="Прямокутник 2">
            <a:extLst>
              <a:ext uri="{FF2B5EF4-FFF2-40B4-BE49-F238E27FC236}">
                <a16:creationId xmlns:a16="http://schemas.microsoft.com/office/drawing/2014/main" id="{2D357B6F-E883-DA66-1736-A6F908B4DB0F}"/>
              </a:ext>
            </a:extLst>
          </p:cNvPr>
          <p:cNvSpPr/>
          <p:nvPr/>
        </p:nvSpPr>
        <p:spPr>
          <a:xfrm>
            <a:off x="1507932" y="4498018"/>
            <a:ext cx="11005716" cy="1991682"/>
          </a:xfrm>
          <a:prstGeom prst="rect">
            <a:avLst/>
          </a:prstGeom>
          <a:solidFill>
            <a:srgbClr val="96C14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TextBox 3">
            <a:extLst>
              <a:ext uri="{FF2B5EF4-FFF2-40B4-BE49-F238E27FC236}">
                <a16:creationId xmlns:a16="http://schemas.microsoft.com/office/drawing/2014/main" id="{2FFA3967-31A4-AF41-F60C-B9D5D294105C}"/>
              </a:ext>
            </a:extLst>
          </p:cNvPr>
          <p:cNvSpPr txBox="1"/>
          <p:nvPr/>
        </p:nvSpPr>
        <p:spPr>
          <a:xfrm>
            <a:off x="3293853" y="4627284"/>
            <a:ext cx="6343482" cy="1569660"/>
          </a:xfrm>
          <a:prstGeom prst="rect">
            <a:avLst/>
          </a:prstGeom>
          <a:noFill/>
        </p:spPr>
        <p:txBody>
          <a:bodyPr wrap="square">
            <a:spAutoFit/>
          </a:bodyPr>
          <a:lstStyle/>
          <a:p>
            <a:pPr algn="ctr"/>
            <a:r>
              <a:rPr lang="uk-UA" sz="4800" dirty="0">
                <a:solidFill>
                  <a:schemeClr val="bg1"/>
                </a:solidFill>
                <a:latin typeface="Arial Black" panose="020B0A04020102020204" pitchFamily="34" charset="0"/>
              </a:rPr>
              <a:t>Дякуємо за увагу!</a:t>
            </a:r>
          </a:p>
        </p:txBody>
      </p:sp>
    </p:spTree>
    <p:extLst>
      <p:ext uri="{BB962C8B-B14F-4D97-AF65-F5344CB8AC3E}">
        <p14:creationId xmlns:p14="http://schemas.microsoft.com/office/powerpoint/2010/main" val="2902423598"/>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1633</TotalTime>
  <Words>3064</Words>
  <Application>Microsoft Office PowerPoint</Application>
  <PresentationFormat>Широкий екран</PresentationFormat>
  <Paragraphs>297</Paragraphs>
  <Slides>20</Slides>
  <Notes>0</Notes>
  <HiddenSlides>0</HiddenSlides>
  <MMClips>0</MMClips>
  <ScaleCrop>false</ScaleCrop>
  <HeadingPairs>
    <vt:vector size="6" baseType="variant">
      <vt:variant>
        <vt:lpstr>Використані шрифти</vt:lpstr>
      </vt:variant>
      <vt:variant>
        <vt:i4>8</vt:i4>
      </vt:variant>
      <vt:variant>
        <vt:lpstr>Тема</vt:lpstr>
      </vt:variant>
      <vt:variant>
        <vt:i4>1</vt:i4>
      </vt:variant>
      <vt:variant>
        <vt:lpstr>Заголовки слайдів</vt:lpstr>
      </vt:variant>
      <vt:variant>
        <vt:i4>20</vt:i4>
      </vt:variant>
    </vt:vector>
  </HeadingPairs>
  <TitlesOfParts>
    <vt:vector size="29" baseType="lpstr">
      <vt:lpstr>Aptos</vt:lpstr>
      <vt:lpstr>Arial</vt:lpstr>
      <vt:lpstr>Arial </vt:lpstr>
      <vt:lpstr>Arial Black</vt:lpstr>
      <vt:lpstr>Calibri</vt:lpstr>
      <vt:lpstr>Calibri Light</vt:lpstr>
      <vt:lpstr>Times New Roman</vt:lpstr>
      <vt:lpstr>Trebuchet MS</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Антон Ладюк</dc:creator>
  <cp:lastModifiedBy>Rubezhanskyi Mykola</cp:lastModifiedBy>
  <cp:revision>80</cp:revision>
  <dcterms:created xsi:type="dcterms:W3CDTF">2022-09-23T09:31:01Z</dcterms:created>
  <dcterms:modified xsi:type="dcterms:W3CDTF">2024-11-22T07:13:52Z</dcterms:modified>
</cp:coreProperties>
</file>