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608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97F66-2405-43A8-BC7C-0A3570609C6C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381B8-CAD9-413A-A850-2215404DF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25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D6F73-63EB-4D1C-AC4D-54C9B28BA9C8}" type="datetime1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439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7FFA8-F0CA-4FC0-9CFD-4EC0B1B5986F}" type="datetime1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715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EF2-FA9A-4609-BDF8-E19A7CF4DA5F}" type="datetime1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8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C36E-E8AD-4FC4-A5B1-0D9EB6557E57}" type="datetime1">
              <a:rPr lang="ru-RU" smtClean="0"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08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76E5-AE39-44C5-859A-E71022C0668A}" type="datetime1">
              <a:rPr lang="ru-RU" smtClean="0"/>
              <a:t>27.08.2019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20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21B1B-148D-42C8-ACA6-E01DADA32992}" type="datetime1">
              <a:rPr lang="ru-RU" smtClean="0"/>
              <a:t>27.08.2019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061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1B-FA7D-4D4E-86ED-B826160E6C31}" type="datetime1">
              <a:rPr lang="ru-RU" smtClean="0"/>
              <a:t>27.08.2019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719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8230C-CC0C-40FC-9E45-266B2F040AED}" type="datetime1">
              <a:rPr lang="ru-RU" smtClean="0"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3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D050-337B-49D0-8455-DD161997D6AA}" type="datetime1">
              <a:rPr lang="ru-RU" smtClean="0"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56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8D9C2-636D-47ED-A085-F5B985636B24}" type="datetime1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7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F72E-EC6E-4DF1-9707-94508BD24721}" type="datetime1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14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A0CFB-B32D-4D40-8767-84B33B417AF8}" type="datetime1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C3FEC-2EBC-4B9B-8359-143D90D43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14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sr.org.ua/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://knowledge.org.ua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channel/UCQmjx4lNa_vZel4gEVflH8g" TargetMode="External"/><Relationship Id="rId5" Type="http://schemas.openxmlformats.org/officeDocument/2006/relationships/hyperlink" Target="https://www.facebook.com/KnowledgeUA/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knowledge.org.ua/" TargetMode="Externa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hyperlink" Target="https://www.youtube.com/channel/UCQmjx4lNa_vZel4gEVflH8g" TargetMode="External"/><Relationship Id="rId4" Type="http://schemas.openxmlformats.org/officeDocument/2006/relationships/hyperlink" Target="https://www.facebook.com/KnowledgeUA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knowledge.org.ua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hyperlink" Target="https://www.youtube.com/channel/UCQmjx4lNa_vZel4gEVflH8g" TargetMode="External"/><Relationship Id="rId4" Type="http://schemas.openxmlformats.org/officeDocument/2006/relationships/hyperlink" Target="https://www.facebook.com/Knowledge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78966D-A284-4F6F-AF08-70DE1F10047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99593" y="548680"/>
            <a:ext cx="7848872" cy="5615046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pPr marL="0" indent="0" algn="just">
              <a:buNone/>
            </a:pPr>
            <a:r>
              <a:rPr lang="ru-RU" sz="1500" b="1" dirty="0">
                <a:latin typeface="Century Gothic" panose="020B0502020202020204" pitchFamily="34" charset="0"/>
              </a:rPr>
              <a:t>- </a:t>
            </a:r>
            <a:r>
              <a:rPr lang="ru-RU" sz="1500" b="1" dirty="0" err="1">
                <a:latin typeface="Century Gothic" panose="020B0502020202020204" pitchFamily="34" charset="0"/>
              </a:rPr>
              <a:t>це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інформаційний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>
                <a:latin typeface="Century Gothic" panose="020B0502020202020204" pitchFamily="34" charset="0"/>
                <a:hlinkClick r:id="rId2"/>
              </a:rPr>
              <a:t>онлайн-ресурс</a:t>
            </a:r>
            <a:r>
              <a:rPr lang="ru-RU" sz="1500" b="1" dirty="0">
                <a:latin typeface="Century Gothic" panose="020B0502020202020204" pitchFamily="34" charset="0"/>
              </a:rPr>
              <a:t> для </a:t>
            </a:r>
            <a:r>
              <a:rPr lang="ru-RU" sz="1500" b="1" dirty="0" err="1">
                <a:latin typeface="Century Gothic" panose="020B0502020202020204" pitchFamily="34" charset="0"/>
              </a:rPr>
              <a:t>фахівців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що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працюють</a:t>
            </a:r>
            <a:r>
              <a:rPr lang="ru-RU" sz="1500" b="1" dirty="0">
                <a:latin typeface="Century Gothic" panose="020B0502020202020204" pitchFamily="34" charset="0"/>
              </a:rPr>
              <a:t> з </a:t>
            </a:r>
            <a:r>
              <a:rPr lang="ru-RU" sz="1500" b="1" dirty="0" err="1">
                <a:latin typeface="Century Gothic" panose="020B0502020202020204" pitchFamily="34" charset="0"/>
              </a:rPr>
              <a:t>підлітками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практикуючими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ризиковану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поведінку</a:t>
            </a:r>
            <a:r>
              <a:rPr lang="ru-RU" sz="1500" b="1" dirty="0">
                <a:latin typeface="Century Gothic" panose="020B0502020202020204" pitchFamily="34" charset="0"/>
              </a:rPr>
              <a:t>, самих </a:t>
            </a:r>
            <a:r>
              <a:rPr lang="ru-RU" sz="1500" b="1" dirty="0" err="1">
                <a:latin typeface="Century Gothic" panose="020B0502020202020204" pitchFamily="34" charset="0"/>
              </a:rPr>
              <a:t>підлітків</a:t>
            </a:r>
            <a:r>
              <a:rPr lang="ru-RU" sz="1500" b="1" dirty="0">
                <a:latin typeface="Century Gothic" panose="020B0502020202020204" pitchFamily="34" charset="0"/>
              </a:rPr>
              <a:t> і </a:t>
            </a:r>
            <a:r>
              <a:rPr lang="ru-RU" sz="1500" b="1" dirty="0" err="1">
                <a:latin typeface="Century Gothic" panose="020B0502020202020204" pitchFamily="34" charset="0"/>
              </a:rPr>
              <a:t>батьків</a:t>
            </a:r>
            <a:r>
              <a:rPr lang="ru-RU" sz="1500" b="1" dirty="0">
                <a:latin typeface="Century Gothic" panose="020B0502020202020204" pitchFamily="34" charset="0"/>
              </a:rPr>
              <a:t>, з </a:t>
            </a:r>
            <a:r>
              <a:rPr lang="ru-RU" sz="1500" b="1" dirty="0" err="1">
                <a:latin typeface="Century Gothic" panose="020B0502020202020204" pitchFamily="34" charset="0"/>
              </a:rPr>
              <a:t>регіону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Східної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Європи</a:t>
            </a:r>
            <a:r>
              <a:rPr lang="ru-RU" sz="1500" b="1" dirty="0">
                <a:latin typeface="Century Gothic" panose="020B0502020202020204" pitchFamily="34" charset="0"/>
              </a:rPr>
              <a:t> та </a:t>
            </a:r>
            <a:r>
              <a:rPr lang="ru-RU" sz="1500" b="1" dirty="0" err="1">
                <a:latin typeface="Century Gothic" panose="020B0502020202020204" pitchFamily="34" charset="0"/>
              </a:rPr>
              <a:t>Центральної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Азії</a:t>
            </a:r>
            <a:r>
              <a:rPr lang="ru-RU" sz="1500" b="1" dirty="0">
                <a:latin typeface="Century Gothic" panose="020B0502020202020204" pitchFamily="34" charset="0"/>
              </a:rPr>
              <a:t>.</a:t>
            </a:r>
          </a:p>
          <a:p>
            <a:endParaRPr lang="ru-RU" sz="1500" b="1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ru-RU" sz="1500" b="1" dirty="0" err="1">
                <a:latin typeface="Century Gothic" panose="020B0502020202020204" pitchFamily="34" charset="0"/>
              </a:rPr>
              <a:t>Проєкт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з'явився</a:t>
            </a:r>
            <a:r>
              <a:rPr lang="ru-RU" sz="1500" b="1" dirty="0">
                <a:latin typeface="Century Gothic" panose="020B0502020202020204" pitchFamily="34" charset="0"/>
              </a:rPr>
              <a:t> в 2014 </a:t>
            </a:r>
            <a:r>
              <a:rPr lang="ru-RU" sz="1500" b="1" dirty="0" err="1">
                <a:latin typeface="Century Gothic" panose="020B0502020202020204" pitchFamily="34" charset="0"/>
              </a:rPr>
              <a:t>році</a:t>
            </a:r>
            <a:r>
              <a:rPr lang="ru-RU" sz="1500" b="1" dirty="0">
                <a:latin typeface="Century Gothic" panose="020B0502020202020204" pitchFamily="34" charset="0"/>
              </a:rPr>
              <a:t> за </a:t>
            </a:r>
            <a:r>
              <a:rPr lang="ru-RU" sz="1500" b="1" dirty="0" err="1">
                <a:latin typeface="Century Gothic" panose="020B0502020202020204" pitchFamily="34" charset="0"/>
              </a:rPr>
              <a:t>ініціативи</a:t>
            </a:r>
            <a:r>
              <a:rPr lang="ru-RU" sz="1500" b="1" dirty="0">
                <a:latin typeface="Century Gothic" panose="020B0502020202020204" pitchFamily="34" charset="0"/>
              </a:rPr>
              <a:t> і </a:t>
            </a:r>
            <a:r>
              <a:rPr lang="ru-RU" sz="1500" b="1" dirty="0" err="1">
                <a:latin typeface="Century Gothic" panose="020B0502020202020204" pitchFamily="34" charset="0"/>
              </a:rPr>
              <a:t>підтримки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Дитячого</a:t>
            </a:r>
            <a:r>
              <a:rPr lang="ru-RU" sz="1500" b="1" dirty="0">
                <a:latin typeface="Century Gothic" panose="020B0502020202020204" pitchFamily="34" charset="0"/>
              </a:rPr>
              <a:t> фонду ООН (ЮНІСЕФ) в </a:t>
            </a:r>
            <a:r>
              <a:rPr lang="ru-RU" sz="1500" b="1" dirty="0" err="1">
                <a:latin typeface="Century Gothic" panose="020B0502020202020204" pitchFamily="34" charset="0"/>
              </a:rPr>
              <a:t>співпраці</a:t>
            </a:r>
            <a:r>
              <a:rPr lang="ru-RU" sz="1500" b="1" dirty="0">
                <a:latin typeface="Century Gothic" panose="020B0502020202020204" pitchFamily="34" charset="0"/>
              </a:rPr>
              <a:t> з МБФ «СНІД Фонд </a:t>
            </a:r>
            <a:r>
              <a:rPr lang="ru-RU" sz="1500" b="1" dirty="0" err="1">
                <a:latin typeface="Century Gothic" panose="020B0502020202020204" pitchFamily="34" charset="0"/>
              </a:rPr>
              <a:t>Схід-Захід</a:t>
            </a:r>
            <a:r>
              <a:rPr lang="ru-RU" sz="1500" b="1" dirty="0">
                <a:latin typeface="Century Gothic" panose="020B0502020202020204" pitchFamily="34" charset="0"/>
              </a:rPr>
              <a:t>» (</a:t>
            </a:r>
            <a:r>
              <a:rPr lang="en-US" sz="1500" b="1" dirty="0">
                <a:latin typeface="Century Gothic" panose="020B0502020202020204" pitchFamily="34" charset="0"/>
              </a:rPr>
              <a:t>AIDS Foundation East-West - AFEW-</a:t>
            </a:r>
            <a:r>
              <a:rPr lang="ru-RU" sz="1500" b="1" dirty="0" err="1">
                <a:latin typeface="Century Gothic" panose="020B0502020202020204" pitchFamily="34" charset="0"/>
              </a:rPr>
              <a:t>Україна</a:t>
            </a:r>
            <a:r>
              <a:rPr lang="ru-RU" sz="1500" b="1" dirty="0">
                <a:latin typeface="Century Gothic" panose="020B0502020202020204" pitchFamily="34" charset="0"/>
              </a:rPr>
              <a:t>) на </a:t>
            </a:r>
            <a:r>
              <a:rPr lang="ru-RU" sz="1500" b="1" dirty="0" err="1">
                <a:latin typeface="Century Gothic" panose="020B0502020202020204" pitchFamily="34" charset="0"/>
              </a:rPr>
              <a:t>базі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>
                <a:latin typeface="Century Gothic" panose="020B0502020202020204" pitchFamily="34" charset="0"/>
                <a:hlinkClick r:id="rId3"/>
              </a:rPr>
              <a:t>ГО «</a:t>
            </a:r>
            <a:r>
              <a:rPr lang="ru-RU" sz="1500" b="1" dirty="0" err="1">
                <a:latin typeface="Century Gothic" panose="020B0502020202020204" pitchFamily="34" charset="0"/>
                <a:hlinkClick r:id="rId3"/>
              </a:rPr>
              <a:t>Український</a:t>
            </a:r>
            <a:r>
              <a:rPr lang="ru-RU" sz="1500" b="1" dirty="0">
                <a:latin typeface="Century Gothic" panose="020B0502020202020204" pitchFamily="34" charset="0"/>
                <a:hlinkClick r:id="rId3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hlinkClick r:id="rId3"/>
              </a:rPr>
              <a:t>інститут</a:t>
            </a:r>
            <a:r>
              <a:rPr lang="ru-RU" sz="1500" b="1" dirty="0">
                <a:latin typeface="Century Gothic" panose="020B0502020202020204" pitchFamily="34" charset="0"/>
                <a:hlinkClick r:id="rId3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hlinkClick r:id="rId3"/>
              </a:rPr>
              <a:t>соціальних</a:t>
            </a:r>
            <a:r>
              <a:rPr lang="ru-RU" sz="1500" b="1" dirty="0">
                <a:latin typeface="Century Gothic" panose="020B0502020202020204" pitchFamily="34" charset="0"/>
                <a:hlinkClick r:id="rId3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hlinkClick r:id="rId3"/>
              </a:rPr>
              <a:t>досліджень</a:t>
            </a:r>
            <a:r>
              <a:rPr lang="ru-RU" sz="1500" b="1" dirty="0">
                <a:latin typeface="Century Gothic" panose="020B0502020202020204" pitchFamily="34" charset="0"/>
                <a:hlinkClick r:id="rId3"/>
              </a:rPr>
              <a:t> </a:t>
            </a:r>
            <a:br>
              <a:rPr lang="ru-RU" sz="1500" b="1" dirty="0">
                <a:latin typeface="Century Gothic" panose="020B0502020202020204" pitchFamily="34" charset="0"/>
                <a:hlinkClick r:id="rId3"/>
              </a:rPr>
            </a:br>
            <a:r>
              <a:rPr lang="ru-RU" sz="1500" b="1" dirty="0" err="1">
                <a:latin typeface="Century Gothic" panose="020B0502020202020204" pitchFamily="34" charset="0"/>
                <a:hlinkClick r:id="rId3"/>
              </a:rPr>
              <a:t>ім</a:t>
            </a:r>
            <a:r>
              <a:rPr lang="ru-RU" sz="1500" b="1" dirty="0">
                <a:latin typeface="Century Gothic" panose="020B0502020202020204" pitchFamily="34" charset="0"/>
                <a:hlinkClick r:id="rId3"/>
              </a:rPr>
              <a:t>. О. Яременка» </a:t>
            </a:r>
            <a:r>
              <a:rPr lang="ru-RU" sz="1500" b="1" dirty="0">
                <a:latin typeface="Century Gothic" panose="020B0502020202020204" pitchFamily="34" charset="0"/>
              </a:rPr>
              <a:t>як </a:t>
            </a:r>
            <a:r>
              <a:rPr lang="ru-RU" sz="1500" b="1" dirty="0" err="1">
                <a:latin typeface="Century Gothic" panose="020B0502020202020204" pitchFamily="34" charset="0"/>
              </a:rPr>
              <a:t>відгук</a:t>
            </a:r>
            <a:r>
              <a:rPr lang="ru-RU" sz="1500" b="1" dirty="0">
                <a:latin typeface="Century Gothic" panose="020B0502020202020204" pitchFamily="34" charset="0"/>
              </a:rPr>
              <a:t> на </a:t>
            </a:r>
            <a:r>
              <a:rPr lang="ru-RU" sz="1500" b="1" dirty="0" err="1">
                <a:latin typeface="Century Gothic" panose="020B0502020202020204" pitchFamily="34" charset="0"/>
              </a:rPr>
              <a:t>необхідність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профілактики</a:t>
            </a:r>
            <a:r>
              <a:rPr lang="ru-RU" sz="1500" b="1" dirty="0">
                <a:latin typeface="Century Gothic" panose="020B0502020202020204" pitchFamily="34" charset="0"/>
              </a:rPr>
              <a:t> ВІЛ-</a:t>
            </a:r>
            <a:r>
              <a:rPr lang="ru-RU" sz="1500" b="1" dirty="0" err="1">
                <a:latin typeface="Century Gothic" panose="020B0502020202020204" pitchFamily="34" charset="0"/>
              </a:rPr>
              <a:t>інфекції</a:t>
            </a:r>
            <a:r>
              <a:rPr lang="ru-RU" sz="1500" b="1" dirty="0">
                <a:latin typeface="Century Gothic" panose="020B0502020202020204" pitchFamily="34" charset="0"/>
              </a:rPr>
              <a:t>/</a:t>
            </a:r>
            <a:r>
              <a:rPr lang="en-US" sz="1500" b="1" dirty="0">
                <a:latin typeface="Century Gothic" panose="020B0502020202020204" pitchFamily="34" charset="0"/>
              </a:rPr>
              <a:t>C</a:t>
            </a:r>
            <a:r>
              <a:rPr lang="uk-UA" sz="1500" b="1" dirty="0">
                <a:latin typeface="Century Gothic" panose="020B0502020202020204" pitchFamily="34" charset="0"/>
              </a:rPr>
              <a:t>НІ</a:t>
            </a:r>
            <a:r>
              <a:rPr lang="ru-RU" sz="1500" b="1" dirty="0" err="1">
                <a:latin typeface="Century Gothic" panose="020B0502020202020204" pitchFamily="34" charset="0"/>
              </a:rPr>
              <a:t>Ду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серед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підлітків</a:t>
            </a:r>
            <a:r>
              <a:rPr lang="ru-RU" sz="1500" b="1" dirty="0">
                <a:latin typeface="Century Gothic" panose="020B0502020202020204" pitchFamily="34" charset="0"/>
              </a:rPr>
              <a:t>.</a:t>
            </a:r>
          </a:p>
          <a:p>
            <a:endParaRPr lang="ru-RU" sz="1500" b="1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ru-RU" sz="1500" b="1" dirty="0">
                <a:latin typeface="Century Gothic" panose="020B0502020202020204" pitchFamily="34" charset="0"/>
              </a:rPr>
              <a:t>На </a:t>
            </a:r>
            <a:r>
              <a:rPr lang="ru-RU" sz="1500" b="1" dirty="0" err="1">
                <a:latin typeface="Century Gothic" panose="020B0502020202020204" pitchFamily="34" charset="0"/>
              </a:rPr>
              <a:t>сьогодні</a:t>
            </a:r>
            <a:r>
              <a:rPr lang="ru-RU" sz="1500" b="1" dirty="0">
                <a:latin typeface="Century Gothic" panose="020B0502020202020204" pitchFamily="34" charset="0"/>
              </a:rPr>
              <a:t> база проекту </a:t>
            </a:r>
            <a:r>
              <a:rPr lang="ru-RU" sz="1500" b="1" dirty="0" err="1">
                <a:latin typeface="Century Gothic" panose="020B0502020202020204" pitchFamily="34" charset="0"/>
              </a:rPr>
              <a:t>розширилися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актуальними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напрямами</a:t>
            </a:r>
            <a:r>
              <a:rPr lang="ru-RU" sz="1500" b="1" dirty="0">
                <a:latin typeface="Century Gothic" panose="020B0502020202020204" pitchFamily="34" charset="0"/>
              </a:rPr>
              <a:t> з </a:t>
            </a:r>
            <a:r>
              <a:rPr lang="ru-RU" sz="1500" b="1" dirty="0" err="1">
                <a:latin typeface="Century Gothic" panose="020B0502020202020204" pitchFamily="34" charset="0"/>
              </a:rPr>
              <a:t>підліткової</a:t>
            </a:r>
            <a:r>
              <a:rPr lang="ru-RU" sz="1500" b="1" dirty="0">
                <a:latin typeface="Century Gothic" panose="020B0502020202020204" pitchFamily="34" charset="0"/>
              </a:rPr>
              <a:t> тематики: </a:t>
            </a:r>
            <a:r>
              <a:rPr lang="ru-RU" sz="1500" b="1" dirty="0" err="1">
                <a:latin typeface="Century Gothic" panose="020B0502020202020204" pitchFamily="34" charset="0"/>
              </a:rPr>
              <a:t>профілактика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туберкульозу</a:t>
            </a:r>
            <a:r>
              <a:rPr lang="ru-RU" sz="1500" b="1" dirty="0">
                <a:latin typeface="Century Gothic" panose="020B0502020202020204" pitchFamily="34" charset="0"/>
              </a:rPr>
              <a:t>, ІПСШ, </a:t>
            </a:r>
            <a:r>
              <a:rPr lang="ru-RU" sz="1500" b="1" dirty="0" err="1">
                <a:latin typeface="Century Gothic" panose="020B0502020202020204" pitchFamily="34" charset="0"/>
              </a:rPr>
              <a:t>попередження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вживання</a:t>
            </a:r>
            <a:r>
              <a:rPr lang="ru-RU" sz="1500" b="1" dirty="0">
                <a:latin typeface="Century Gothic" panose="020B0502020202020204" pitchFamily="34" charset="0"/>
              </a:rPr>
              <a:t> психоактивних </a:t>
            </a:r>
            <a:r>
              <a:rPr lang="ru-RU" sz="1500" b="1" dirty="0" err="1">
                <a:latin typeface="Century Gothic" panose="020B0502020202020204" pitchFamily="34" charset="0"/>
              </a:rPr>
              <a:t>речовин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куріння</a:t>
            </a:r>
            <a:r>
              <a:rPr lang="ru-RU" sz="1500" b="1" dirty="0">
                <a:latin typeface="Century Gothic" panose="020B0502020202020204" pitchFamily="34" charset="0"/>
              </a:rPr>
              <a:t>, пропаганда здорового способу </a:t>
            </a:r>
            <a:r>
              <a:rPr lang="ru-RU" sz="1500" b="1" dirty="0" err="1">
                <a:latin typeface="Century Gothic" panose="020B0502020202020204" pitchFamily="34" charset="0"/>
              </a:rPr>
              <a:t>життя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питання</a:t>
            </a:r>
            <a:r>
              <a:rPr lang="ru-RU" sz="1500" b="1" dirty="0">
                <a:latin typeface="Century Gothic" panose="020B0502020202020204" pitchFamily="34" charset="0"/>
              </a:rPr>
              <a:t> репродуктивного </a:t>
            </a:r>
            <a:r>
              <a:rPr lang="ru-RU" sz="1500" b="1" dirty="0" err="1">
                <a:latin typeface="Century Gothic" panose="020B0502020202020204" pitchFamily="34" charset="0"/>
              </a:rPr>
              <a:t>здоров'я</a:t>
            </a:r>
            <a:r>
              <a:rPr lang="ru-RU" sz="1500" b="1" dirty="0">
                <a:latin typeface="Century Gothic" panose="020B0502020202020204" pitchFamily="34" charset="0"/>
              </a:rPr>
              <a:t>.</a:t>
            </a:r>
          </a:p>
          <a:p>
            <a:endParaRPr lang="ru-RU" sz="1500" dirty="0"/>
          </a:p>
          <a:p>
            <a:pPr marL="0" indent="0" algn="just">
              <a:buNone/>
            </a:pP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КОНТЕНТ</a:t>
            </a:r>
          </a:p>
          <a:p>
            <a:pPr algn="just"/>
            <a:endParaRPr lang="ru-RU" sz="1500" b="1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ru-RU" sz="1500" b="1" dirty="0">
                <a:latin typeface="Century Gothic" panose="020B0502020202020204" pitchFamily="34" charset="0"/>
              </a:rPr>
              <a:t>Робота </a:t>
            </a:r>
            <a:r>
              <a:rPr lang="ru-RU" sz="1500" b="1" dirty="0" err="1">
                <a:latin typeface="Century Gothic" panose="020B0502020202020204" pitchFamily="34" charset="0"/>
              </a:rPr>
              <a:t>інформаційної</a:t>
            </a:r>
            <a:r>
              <a:rPr lang="ru-RU" sz="1500" b="1" dirty="0">
                <a:latin typeface="Century Gothic" panose="020B0502020202020204" pitchFamily="34" charset="0"/>
              </a:rPr>
              <a:t> онлайн-</a:t>
            </a:r>
            <a:r>
              <a:rPr lang="ru-RU" sz="1500" b="1" dirty="0" err="1">
                <a:latin typeface="Century Gothic" panose="020B0502020202020204" pitchFamily="34" charset="0"/>
              </a:rPr>
              <a:t>платформи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спрямована</a:t>
            </a:r>
            <a:r>
              <a:rPr lang="ru-RU" sz="1500" b="1" dirty="0">
                <a:latin typeface="Century Gothic" panose="020B0502020202020204" pitchFamily="34" charset="0"/>
              </a:rPr>
              <a:t> на </a:t>
            </a:r>
            <a:r>
              <a:rPr lang="ru-RU" sz="1500" b="1" dirty="0" err="1">
                <a:latin typeface="Century Gothic" panose="020B0502020202020204" pitchFamily="34" charset="0"/>
              </a:rPr>
              <a:t>формування</a:t>
            </a:r>
            <a:r>
              <a:rPr lang="ru-RU" sz="1500" b="1" dirty="0">
                <a:latin typeface="Century Gothic" panose="020B0502020202020204" pitchFamily="34" charset="0"/>
              </a:rPr>
              <a:t> і </a:t>
            </a:r>
            <a:r>
              <a:rPr lang="ru-RU" sz="1500" b="1" dirty="0" err="1">
                <a:latin typeface="Century Gothic" panose="020B0502020202020204" pitchFamily="34" charset="0"/>
              </a:rPr>
              <a:t>поширення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знань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серед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фахівців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батьків</a:t>
            </a:r>
            <a:r>
              <a:rPr lang="ru-RU" sz="1500" b="1" dirty="0">
                <a:latin typeface="Century Gothic" panose="020B0502020202020204" pitchFamily="34" charset="0"/>
              </a:rPr>
              <a:t> та </a:t>
            </a:r>
            <a:r>
              <a:rPr lang="ru-RU" sz="1500" b="1" dirty="0" err="1">
                <a:latin typeface="Century Gothic" panose="020B0502020202020204" pitchFamily="34" charset="0"/>
              </a:rPr>
              <a:t>підлітків</a:t>
            </a:r>
            <a:r>
              <a:rPr lang="ru-RU" sz="1500" b="1" dirty="0">
                <a:latin typeface="Century Gothic" panose="020B0502020202020204" pitchFamily="34" charset="0"/>
              </a:rPr>
              <a:t>. </a:t>
            </a:r>
          </a:p>
          <a:p>
            <a:pPr marL="0" indent="0" algn="just">
              <a:buNone/>
            </a:pPr>
            <a:endParaRPr lang="ru-RU" sz="1500" b="1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ru-RU" sz="1500" b="1" dirty="0">
                <a:latin typeface="Century Gothic" panose="020B0502020202020204" pitchFamily="34" charset="0"/>
              </a:rPr>
              <a:t>Контент онлайн-</a:t>
            </a:r>
            <a:r>
              <a:rPr lang="ru-RU" sz="1500" b="1" dirty="0" err="1">
                <a:latin typeface="Century Gothic" panose="020B0502020202020204" pitchFamily="34" charset="0"/>
              </a:rPr>
              <a:t>платформи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складають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новинні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публікації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навчальні</a:t>
            </a:r>
            <a:r>
              <a:rPr lang="ru-RU" sz="1500" b="1" dirty="0">
                <a:latin typeface="Century Gothic" panose="020B0502020202020204" pitchFamily="34" charset="0"/>
              </a:rPr>
              <a:t> вебінари, онлайн-</a:t>
            </a:r>
            <a:r>
              <a:rPr lang="ru-RU" sz="1500" b="1" dirty="0" err="1">
                <a:latin typeface="Century Gothic" panose="020B0502020202020204" pitchFamily="34" charset="0"/>
              </a:rPr>
              <a:t>курси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навчальні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модулі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відео</a:t>
            </a:r>
            <a:r>
              <a:rPr lang="ru-RU" sz="1500" b="1" dirty="0">
                <a:latin typeface="Century Gothic" panose="020B0502020202020204" pitchFamily="34" charset="0"/>
              </a:rPr>
              <a:t>; </a:t>
            </a:r>
            <a:r>
              <a:rPr lang="ru-RU" sz="1500" b="1" dirty="0" err="1">
                <a:latin typeface="Century Gothic" panose="020B0502020202020204" pitchFamily="34" charset="0"/>
              </a:rPr>
              <a:t>поповнення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розділів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бібліотеки</a:t>
            </a:r>
            <a:r>
              <a:rPr lang="ru-RU" sz="1500" b="1" dirty="0">
                <a:latin typeface="Century Gothic" panose="020B0502020202020204" pitchFamily="34" charset="0"/>
              </a:rPr>
              <a:t>: нормативно-</a:t>
            </a:r>
            <a:r>
              <a:rPr lang="ru-RU" sz="1500" b="1" dirty="0" err="1">
                <a:latin typeface="Century Gothic" panose="020B0502020202020204" pitchFamily="34" charset="0"/>
              </a:rPr>
              <a:t>правова</a:t>
            </a:r>
            <a:r>
              <a:rPr lang="ru-RU" sz="1500" b="1" dirty="0">
                <a:latin typeface="Century Gothic" panose="020B0502020202020204" pitchFamily="34" charset="0"/>
              </a:rPr>
              <a:t> база, </a:t>
            </a:r>
            <a:r>
              <a:rPr lang="ru-RU" sz="1500" b="1" dirty="0" err="1">
                <a:latin typeface="Century Gothic" panose="020B0502020202020204" pitchFamily="34" charset="0"/>
              </a:rPr>
              <a:t>методичні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матеріали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монографії</a:t>
            </a:r>
            <a:r>
              <a:rPr lang="ru-RU" sz="1500" b="1" dirty="0">
                <a:latin typeface="Century Gothic" panose="020B0502020202020204" pitchFamily="34" charset="0"/>
              </a:rPr>
              <a:t>, </a:t>
            </a:r>
            <a:r>
              <a:rPr lang="ru-RU" sz="1500" b="1" dirty="0" err="1">
                <a:latin typeface="Century Gothic" panose="020B0502020202020204" pitchFamily="34" charset="0"/>
              </a:rPr>
              <a:t>результати</a:t>
            </a:r>
            <a:r>
              <a:rPr lang="ru-RU" sz="1500" b="1" dirty="0">
                <a:latin typeface="Century Gothic" panose="020B0502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</a:rPr>
              <a:t>досліджень</a:t>
            </a:r>
            <a:r>
              <a:rPr lang="ru-RU" sz="1500" b="1" dirty="0">
                <a:latin typeface="Century Gothic" panose="020B0502020202020204" pitchFamily="34" charset="0"/>
              </a:rPr>
              <a:t>.</a:t>
            </a:r>
          </a:p>
          <a:p>
            <a:endParaRPr lang="ru-RU" sz="2200" dirty="0"/>
          </a:p>
          <a:p>
            <a:endParaRPr lang="ru-RU" sz="22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948CD738-63A1-4371-9B31-56655693C78E}"/>
              </a:ext>
            </a:extLst>
          </p:cNvPr>
          <p:cNvSpPr txBox="1">
            <a:spLocks/>
          </p:cNvSpPr>
          <p:nvPr/>
        </p:nvSpPr>
        <p:spPr>
          <a:xfrm>
            <a:off x="1206882" y="615221"/>
            <a:ext cx="6548702" cy="890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290" y="188640"/>
            <a:ext cx="2365998" cy="591678"/>
          </a:xfrm>
          <a:prstGeom prst="rect">
            <a:avLst/>
          </a:prstGeom>
        </p:spPr>
      </p:pic>
      <p:sp>
        <p:nvSpPr>
          <p:cNvPr id="10" name="Текст 2">
            <a:extLst>
              <a:ext uri="{FF2B5EF4-FFF2-40B4-BE49-F238E27FC236}">
                <a16:creationId xmlns:a16="http://schemas.microsoft.com/office/drawing/2014/main" xmlns="" id="{8BB400D3-C25F-4289-B67D-E55BF315E042}"/>
              </a:ext>
            </a:extLst>
          </p:cNvPr>
          <p:cNvSpPr txBox="1">
            <a:spLocks/>
          </p:cNvSpPr>
          <p:nvPr/>
        </p:nvSpPr>
        <p:spPr>
          <a:xfrm>
            <a:off x="395536" y="6254646"/>
            <a:ext cx="8604448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1200" b="1" dirty="0">
                <a:latin typeface="Century Gothic" panose="020B0502020202020204" pitchFamily="34" charset="0"/>
              </a:rPr>
              <a:t>Завітайте на </a:t>
            </a:r>
            <a:r>
              <a:rPr lang="uk-UA" sz="1200" b="1" dirty="0">
                <a:latin typeface="Century Gothic" panose="020B0502020202020204" pitchFamily="34" charset="0"/>
                <a:hlinkClick r:id="rId2"/>
              </a:rPr>
              <a:t>наш</a:t>
            </a:r>
            <a:r>
              <a:rPr lang="ru-RU" sz="1200" b="1" dirty="0">
                <a:latin typeface="Century Gothic" panose="020B0502020202020204" pitchFamily="34" charset="0"/>
                <a:hlinkClick r:id="rId2"/>
              </a:rPr>
              <a:t> сайт </a:t>
            </a:r>
            <a:r>
              <a:rPr lang="en-US" sz="1200" b="1" dirty="0">
                <a:latin typeface="Century Gothic" panose="020B0502020202020204" pitchFamily="34" charset="0"/>
              </a:rPr>
              <a:t>- </a:t>
            </a:r>
            <a:r>
              <a:rPr lang="uk-UA" sz="1200" b="1" dirty="0">
                <a:latin typeface="Century Gothic" panose="020B0502020202020204" pitchFamily="34" charset="0"/>
              </a:rPr>
              <a:t>Приєднуйтесь</a:t>
            </a:r>
            <a:r>
              <a:rPr lang="ru-RU" sz="1200" b="1" dirty="0">
                <a:latin typeface="Century Gothic" panose="020B0502020202020204" pitchFamily="34" charset="0"/>
              </a:rPr>
              <a:t> на</a:t>
            </a:r>
            <a:r>
              <a:rPr lang="uk-UA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  <a:hlinkClick r:id="rId5"/>
              </a:rPr>
              <a:t>Facebook</a:t>
            </a:r>
            <a:r>
              <a:rPr lang="en-US" sz="1200" b="1" dirty="0">
                <a:latin typeface="Century Gothic" panose="020B0502020202020204" pitchFamily="34" charset="0"/>
              </a:rPr>
              <a:t> - </a:t>
            </a:r>
            <a:r>
              <a:rPr lang="uk-UA" sz="1200" b="1" dirty="0">
                <a:latin typeface="Century Gothic" panose="020B0502020202020204" pitchFamily="34" charset="0"/>
              </a:rPr>
              <a:t>Дивіться</a:t>
            </a:r>
            <a:r>
              <a:rPr lang="ru-RU" sz="1200" b="1" dirty="0">
                <a:latin typeface="Century Gothic" panose="020B0502020202020204" pitchFamily="34" charset="0"/>
              </a:rPr>
              <a:t> на </a:t>
            </a:r>
            <a:r>
              <a:rPr lang="en-US" sz="1200" b="1" dirty="0">
                <a:latin typeface="Century Gothic" panose="020B0502020202020204" pitchFamily="34" charset="0"/>
                <a:hlinkClick r:id="rId6"/>
              </a:rPr>
              <a:t>YouTube</a:t>
            </a:r>
            <a:endParaRPr lang="ru-RU" sz="1200" b="1" dirty="0">
              <a:latin typeface="Century Gothic" panose="020B0502020202020204" pitchFamily="34" charset="0"/>
            </a:endParaRPr>
          </a:p>
        </p:txBody>
      </p:sp>
      <p:pic>
        <p:nvPicPr>
          <p:cNvPr id="6" name="Picture 8" descr="uisr_emblem_new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9177"/>
            <a:ext cx="2123728" cy="67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042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78966D-A284-4F6F-AF08-70DE1F10047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43608" y="908720"/>
            <a:ext cx="7416823" cy="571341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29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ЦИФРИ І ГЕОГРАФІЯ</a:t>
            </a:r>
          </a:p>
          <a:p>
            <a:endParaRPr lang="ru-RU" sz="2900" b="1" dirty="0">
              <a:latin typeface="Century Gothic" panose="020B0502020202020204" pitchFamily="34" charset="0"/>
            </a:endParaRPr>
          </a:p>
          <a:p>
            <a:pPr algn="just"/>
            <a:r>
              <a:rPr lang="ru-RU" sz="2900" b="1" dirty="0">
                <a:latin typeface="Century Gothic" panose="020B0502020202020204" pitchFamily="34" charset="0"/>
              </a:rPr>
              <a:t>За 8 </a:t>
            </a:r>
            <a:r>
              <a:rPr lang="ru-RU" sz="2900" b="1" dirty="0" err="1">
                <a:latin typeface="Century Gothic" panose="020B0502020202020204" pitchFamily="34" charset="0"/>
              </a:rPr>
              <a:t>місяців</a:t>
            </a:r>
            <a:r>
              <a:rPr lang="ru-RU" sz="2900" b="1" dirty="0">
                <a:latin typeface="Century Gothic" panose="020B0502020202020204" pitchFamily="34" charset="0"/>
              </a:rPr>
              <a:t> 2019 року в </a:t>
            </a:r>
            <a:r>
              <a:rPr lang="ru-RU" sz="2900" b="1" dirty="0" err="1">
                <a:latin typeface="Century Gothic" panose="020B0502020202020204" pitchFamily="34" charset="0"/>
              </a:rPr>
              <a:t>порівнянні</a:t>
            </a:r>
            <a:r>
              <a:rPr lang="ru-RU" sz="2900" b="1" dirty="0">
                <a:latin typeface="Century Gothic" panose="020B0502020202020204" pitchFamily="34" charset="0"/>
              </a:rPr>
              <a:t> з </a:t>
            </a:r>
            <a:r>
              <a:rPr lang="ru-RU" sz="2900" b="1" dirty="0" err="1">
                <a:latin typeface="Century Gothic" panose="020B0502020202020204" pitchFamily="34" charset="0"/>
              </a:rPr>
              <a:t>даними</a:t>
            </a:r>
            <a:r>
              <a:rPr lang="ru-RU" sz="2900" b="1" dirty="0">
                <a:latin typeface="Century Gothic" panose="020B0502020202020204" pitchFamily="34" charset="0"/>
              </a:rPr>
              <a:t> 2018 року </a:t>
            </a:r>
            <a:r>
              <a:rPr lang="ru-RU" sz="2900" b="1" dirty="0" err="1">
                <a:latin typeface="Century Gothic" panose="020B0502020202020204" pitchFamily="34" charset="0"/>
              </a:rPr>
              <a:t>кількість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користувачів</a:t>
            </a:r>
            <a:r>
              <a:rPr lang="ru-RU" sz="2900" b="1" dirty="0">
                <a:latin typeface="Century Gothic" panose="020B0502020202020204" pitchFamily="34" charset="0"/>
              </a:rPr>
              <a:t> онлайн-</a:t>
            </a:r>
            <a:r>
              <a:rPr lang="ru-RU" sz="2900" b="1" dirty="0" err="1">
                <a:latin typeface="Century Gothic" panose="020B0502020202020204" pitchFamily="34" charset="0"/>
              </a:rPr>
              <a:t>платформи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зросла</a:t>
            </a:r>
            <a:r>
              <a:rPr lang="ru-RU" sz="2900" b="1" dirty="0">
                <a:latin typeface="Century Gothic" panose="020B0502020202020204" pitchFamily="34" charset="0"/>
              </a:rPr>
              <a:t> в три рази.</a:t>
            </a:r>
          </a:p>
          <a:p>
            <a:pPr algn="just"/>
            <a:r>
              <a:rPr lang="ru-RU" sz="2900" b="1" dirty="0" err="1">
                <a:latin typeface="Century Gothic" panose="020B0502020202020204" pitchFamily="34" charset="0"/>
              </a:rPr>
              <a:t>Щомісяця</a:t>
            </a:r>
            <a:r>
              <a:rPr lang="ru-RU" sz="2900" b="1" dirty="0">
                <a:latin typeface="Century Gothic" panose="020B0502020202020204" pitchFamily="34" charset="0"/>
              </a:rPr>
              <a:t> онлайн-платформу </a:t>
            </a:r>
            <a:r>
              <a:rPr lang="ru-RU" sz="2900" b="1" dirty="0" err="1">
                <a:latin typeface="Century Gothic" panose="020B0502020202020204" pitchFamily="34" charset="0"/>
              </a:rPr>
              <a:t>відвідують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близько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двох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тисяч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користувачів</a:t>
            </a:r>
            <a:r>
              <a:rPr lang="ru-RU" sz="2900" b="1" dirty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2900" b="1" dirty="0">
              <a:latin typeface="Century Gothic" panose="020B0502020202020204" pitchFamily="34" charset="0"/>
            </a:endParaRPr>
          </a:p>
          <a:p>
            <a:pPr algn="just"/>
            <a:r>
              <a:rPr lang="ru-RU" sz="2900" b="1" dirty="0" err="1">
                <a:latin typeface="Century Gothic" panose="020B0502020202020204" pitchFamily="34" charset="0"/>
              </a:rPr>
              <a:t>Розширилася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географія</a:t>
            </a:r>
            <a:r>
              <a:rPr lang="ru-RU" sz="2900" b="1" dirty="0">
                <a:latin typeface="Century Gothic" panose="020B0502020202020204" pitchFamily="34" charset="0"/>
              </a:rPr>
              <a:t> проекту: нас </a:t>
            </a:r>
            <a:r>
              <a:rPr lang="ru-RU" sz="2900" b="1" dirty="0" err="1">
                <a:latin typeface="Century Gothic" panose="020B0502020202020204" pitchFamily="34" charset="0"/>
              </a:rPr>
              <a:t>вже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читають</a:t>
            </a:r>
            <a:r>
              <a:rPr lang="ru-RU" sz="2900" b="1" dirty="0">
                <a:latin typeface="Century Gothic" panose="020B0502020202020204" pitchFamily="34" charset="0"/>
              </a:rPr>
              <a:t> і </a:t>
            </a:r>
            <a:r>
              <a:rPr lang="ru-RU" sz="2900" b="1" dirty="0" err="1">
                <a:latin typeface="Century Gothic" panose="020B0502020202020204" pitchFamily="34" charset="0"/>
              </a:rPr>
              <a:t>слухають</a:t>
            </a:r>
            <a:r>
              <a:rPr lang="ru-RU" sz="2900" b="1" dirty="0">
                <a:latin typeface="Century Gothic" panose="020B0502020202020204" pitchFamily="34" charset="0"/>
              </a:rPr>
              <a:t> в США, </a:t>
            </a:r>
            <a:r>
              <a:rPr lang="ru-RU" sz="2900" b="1" dirty="0" err="1">
                <a:latin typeface="Century Gothic" panose="020B0502020202020204" pitchFamily="34" charset="0"/>
              </a:rPr>
              <a:t>Казахстані</a:t>
            </a:r>
            <a:r>
              <a:rPr lang="ru-RU" sz="2900" b="1" dirty="0">
                <a:latin typeface="Century Gothic" panose="020B0502020202020204" pitchFamily="34" charset="0"/>
              </a:rPr>
              <a:t>, </a:t>
            </a:r>
            <a:r>
              <a:rPr lang="ru-RU" sz="2900" b="1" dirty="0" err="1">
                <a:latin typeface="Century Gothic" panose="020B0502020202020204" pitchFamily="34" charset="0"/>
              </a:rPr>
              <a:t>Німеччині</a:t>
            </a:r>
            <a:r>
              <a:rPr lang="ru-RU" sz="2900" b="1" dirty="0">
                <a:latin typeface="Century Gothic" panose="020B0502020202020204" pitchFamily="34" charset="0"/>
              </a:rPr>
              <a:t> та </a:t>
            </a:r>
            <a:r>
              <a:rPr lang="ru-RU" sz="2900" b="1" dirty="0" err="1">
                <a:latin typeface="Century Gothic" panose="020B0502020202020204" pitchFamily="34" charset="0"/>
              </a:rPr>
              <a:t>Польщі</a:t>
            </a:r>
            <a:r>
              <a:rPr lang="ru-RU" sz="2900" b="1" dirty="0">
                <a:latin typeface="Century Gothic" panose="020B0502020202020204" pitchFamily="34" charset="0"/>
              </a:rPr>
              <a:t>, </a:t>
            </a:r>
            <a:r>
              <a:rPr lang="ru-RU" sz="2900" b="1" dirty="0" err="1">
                <a:latin typeface="Century Gothic" panose="020B0502020202020204" pitchFamily="34" charset="0"/>
              </a:rPr>
              <a:t>Молдові</a:t>
            </a:r>
            <a:r>
              <a:rPr lang="ru-RU" sz="2900" b="1" dirty="0">
                <a:latin typeface="Century Gothic" panose="020B0502020202020204" pitchFamily="34" charset="0"/>
              </a:rPr>
              <a:t> та </a:t>
            </a:r>
            <a:r>
              <a:rPr lang="ru-RU" sz="2900" b="1" dirty="0" err="1">
                <a:latin typeface="Century Gothic" panose="020B0502020202020204" pitchFamily="34" charset="0"/>
              </a:rPr>
              <a:t>Киргизстані</a:t>
            </a:r>
            <a:r>
              <a:rPr lang="ru-RU" sz="2900" b="1" dirty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2900" b="1" dirty="0">
              <a:latin typeface="Century Gothic" panose="020B0502020202020204" pitchFamily="34" charset="0"/>
            </a:endParaRPr>
          </a:p>
          <a:p>
            <a:pPr algn="just"/>
            <a:r>
              <a:rPr lang="ru-RU" sz="2900" b="1" dirty="0" err="1">
                <a:latin typeface="Century Gothic" panose="020B0502020202020204" pitchFamily="34" charset="0"/>
              </a:rPr>
              <a:t>Більше</a:t>
            </a:r>
            <a:r>
              <a:rPr lang="ru-RU" sz="2900" b="1" dirty="0">
                <a:latin typeface="Century Gothic" panose="020B0502020202020204" pitchFamily="34" charset="0"/>
              </a:rPr>
              <a:t> 140 </a:t>
            </a:r>
            <a:r>
              <a:rPr lang="ru-RU" sz="2900" b="1" dirty="0" err="1">
                <a:latin typeface="Century Gothic" panose="020B0502020202020204" pitchFamily="34" charset="0"/>
              </a:rPr>
              <a:t>записів</a:t>
            </a:r>
            <a:r>
              <a:rPr lang="ru-RU" sz="2900" b="1" dirty="0">
                <a:latin typeface="Century Gothic" panose="020B0502020202020204" pitchFamily="34" charset="0"/>
              </a:rPr>
              <a:t> вебінарів є </a:t>
            </a:r>
            <a:r>
              <a:rPr lang="ru-RU" sz="2900" b="1" dirty="0" err="1">
                <a:latin typeface="Century Gothic" panose="020B0502020202020204" pitchFamily="34" charset="0"/>
              </a:rPr>
              <a:t>доступними</a:t>
            </a:r>
            <a:r>
              <a:rPr lang="ru-RU" sz="2900" b="1" dirty="0">
                <a:latin typeface="Century Gothic" panose="020B0502020202020204" pitchFamily="34" charset="0"/>
              </a:rPr>
              <a:t> для перегляду на онлайн-</a:t>
            </a:r>
            <a:r>
              <a:rPr lang="ru-RU" sz="2900" b="1" dirty="0" err="1">
                <a:latin typeface="Century Gothic" panose="020B0502020202020204" pitchFamily="34" charset="0"/>
              </a:rPr>
              <a:t>платформі</a:t>
            </a:r>
            <a:r>
              <a:rPr lang="ru-RU" sz="2900" b="1" dirty="0">
                <a:latin typeface="Century Gothic" panose="020B0502020202020204" pitchFamily="34" charset="0"/>
              </a:rPr>
              <a:t> і </a:t>
            </a:r>
            <a:r>
              <a:rPr lang="ru-RU" sz="2900" b="1" dirty="0" err="1">
                <a:latin typeface="Century Gothic" panose="020B0502020202020204" pitchFamily="34" charset="0"/>
              </a:rPr>
              <a:t>сторінці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проєкту</a:t>
            </a:r>
            <a:r>
              <a:rPr lang="ru-RU" sz="2900" b="1" dirty="0">
                <a:latin typeface="Century Gothic" panose="020B0502020202020204" pitchFamily="34" charset="0"/>
              </a:rPr>
              <a:t> в </a:t>
            </a:r>
            <a:r>
              <a:rPr lang="en-US" sz="2900" b="1" dirty="0">
                <a:latin typeface="Century Gothic" panose="020B0502020202020204" pitchFamily="34" charset="0"/>
              </a:rPr>
              <a:t>YouTube. </a:t>
            </a:r>
            <a:endParaRPr lang="ru-RU" sz="2900" b="1" dirty="0">
              <a:latin typeface="Century Gothic" panose="020B0502020202020204" pitchFamily="34" charset="0"/>
            </a:endParaRPr>
          </a:p>
          <a:p>
            <a:endParaRPr lang="ru-RU" sz="2900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sz="29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ПЛАНИ ТА ПЕРСПЕКТИВИ</a:t>
            </a:r>
          </a:p>
          <a:p>
            <a:endParaRPr lang="ru-RU" sz="2900" b="1" dirty="0">
              <a:latin typeface="Century Gothic" panose="020B0502020202020204" pitchFamily="34" charset="0"/>
            </a:endParaRPr>
          </a:p>
          <a:p>
            <a:pPr algn="just"/>
            <a:r>
              <a:rPr lang="ru-RU" sz="2900" b="1" dirty="0">
                <a:latin typeface="Century Gothic" panose="020B0502020202020204" pitchFamily="34" charset="0"/>
              </a:rPr>
              <a:t>На </a:t>
            </a:r>
            <a:r>
              <a:rPr lang="ru-RU" sz="2900" b="1" dirty="0" err="1">
                <a:latin typeface="Century Gothic" panose="020B0502020202020204" pitchFamily="34" charset="0"/>
              </a:rPr>
              <a:t>сьогоднішній</a:t>
            </a:r>
            <a:r>
              <a:rPr lang="ru-RU" sz="2900" b="1" dirty="0">
                <a:latin typeface="Century Gothic" panose="020B0502020202020204" pitchFamily="34" charset="0"/>
              </a:rPr>
              <a:t> день онлайн-платформа орієнтована на проблематику </a:t>
            </a:r>
            <a:r>
              <a:rPr lang="ru-RU" sz="2900" b="1" dirty="0" err="1">
                <a:latin typeface="Century Gothic" panose="020B0502020202020204" pitchFamily="34" charset="0"/>
              </a:rPr>
              <a:t>дітей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підліткового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віку</a:t>
            </a:r>
            <a:r>
              <a:rPr lang="ru-RU" sz="2900" b="1" dirty="0">
                <a:latin typeface="Century Gothic" panose="020B0502020202020204" pitchFamily="34" charset="0"/>
              </a:rPr>
              <a:t> (10-17 </a:t>
            </a:r>
            <a:r>
              <a:rPr lang="ru-RU" sz="2900" b="1" dirty="0" err="1">
                <a:latin typeface="Century Gothic" panose="020B0502020202020204" pitchFamily="34" charset="0"/>
              </a:rPr>
              <a:t>років</a:t>
            </a:r>
            <a:r>
              <a:rPr lang="ru-RU" sz="2900" b="1" dirty="0">
                <a:latin typeface="Century Gothic" panose="020B0502020202020204" pitchFamily="34" charset="0"/>
              </a:rPr>
              <a:t>). </a:t>
            </a:r>
          </a:p>
          <a:p>
            <a:pPr algn="just"/>
            <a:endParaRPr lang="ru-RU" sz="2900" b="1" dirty="0">
              <a:latin typeface="Century Gothic" panose="020B0502020202020204" pitchFamily="34" charset="0"/>
            </a:endParaRPr>
          </a:p>
          <a:p>
            <a:pPr algn="just"/>
            <a:r>
              <a:rPr lang="ru-RU" sz="2900" b="1" dirty="0">
                <a:latin typeface="Century Gothic" panose="020B0502020202020204" pitchFamily="34" charset="0"/>
              </a:rPr>
              <a:t>Ми </a:t>
            </a:r>
            <a:r>
              <a:rPr lang="ru-RU" sz="2900" b="1" dirty="0" err="1">
                <a:latin typeface="Century Gothic" panose="020B0502020202020204" pitchFamily="34" charset="0"/>
              </a:rPr>
              <a:t>хочемо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розширити</a:t>
            </a:r>
            <a:r>
              <a:rPr lang="ru-RU" sz="2900" b="1" dirty="0">
                <a:latin typeface="Century Gothic" panose="020B0502020202020204" pitchFamily="34" charset="0"/>
              </a:rPr>
              <a:t> контент </a:t>
            </a:r>
            <a:r>
              <a:rPr lang="ru-RU" sz="2900" b="1" dirty="0" err="1">
                <a:latin typeface="Century Gothic" panose="020B0502020202020204" pitchFamily="34" charset="0"/>
              </a:rPr>
              <a:t>платформи</a:t>
            </a:r>
            <a:r>
              <a:rPr lang="ru-RU" sz="2900" b="1" dirty="0">
                <a:latin typeface="Century Gothic" panose="020B0502020202020204" pitchFamily="34" charset="0"/>
              </a:rPr>
              <a:t>, </a:t>
            </a:r>
            <a:r>
              <a:rPr lang="ru-RU" sz="2900" b="1" dirty="0" err="1">
                <a:latin typeface="Century Gothic" panose="020B0502020202020204" pitchFamily="34" charset="0"/>
              </a:rPr>
              <a:t>охопивши</a:t>
            </a:r>
            <a:r>
              <a:rPr lang="ru-RU" sz="2900" b="1" dirty="0">
                <a:latin typeface="Century Gothic" panose="020B0502020202020204" pitchFamily="34" charset="0"/>
              </a:rPr>
              <a:t> і проблематику </a:t>
            </a:r>
            <a:r>
              <a:rPr lang="ru-RU" sz="2900" b="1" dirty="0" err="1">
                <a:latin typeface="Century Gothic" panose="020B0502020202020204" pitchFamily="34" charset="0"/>
              </a:rPr>
              <a:t>дітей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від</a:t>
            </a:r>
            <a:r>
              <a:rPr lang="ru-RU" sz="2900" b="1" dirty="0">
                <a:latin typeface="Century Gothic" panose="020B0502020202020204" pitchFamily="34" charset="0"/>
              </a:rPr>
              <a:t> 0 до 10 </a:t>
            </a:r>
            <a:r>
              <a:rPr lang="ru-RU" sz="2900" b="1" dirty="0" err="1">
                <a:latin typeface="Century Gothic" panose="020B0502020202020204" pitchFamily="34" charset="0"/>
              </a:rPr>
              <a:t>років</a:t>
            </a:r>
            <a:r>
              <a:rPr lang="ru-RU" sz="2900" b="1" dirty="0">
                <a:latin typeface="Century Gothic" panose="020B0502020202020204" pitchFamily="34" charset="0"/>
              </a:rPr>
              <a:t>, сформувати базу для </a:t>
            </a:r>
            <a:r>
              <a:rPr lang="ru-RU" sz="2900" b="1" dirty="0" err="1">
                <a:latin typeface="Century Gothic" panose="020B0502020202020204" pitchFamily="34" charset="0"/>
              </a:rPr>
              <a:t>створення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Платформи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Інформаційного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Моніторингу</a:t>
            </a:r>
            <a:r>
              <a:rPr lang="ru-RU" sz="2900" b="1" dirty="0">
                <a:latin typeface="Century Gothic" panose="020B0502020202020204" pitchFamily="34" charset="0"/>
              </a:rPr>
              <a:t> в </a:t>
            </a:r>
            <a:r>
              <a:rPr lang="ru-RU" sz="2900" b="1" dirty="0" err="1">
                <a:latin typeface="Century Gothic" panose="020B0502020202020204" pitchFamily="34" charset="0"/>
              </a:rPr>
              <a:t>сфері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захисту</a:t>
            </a:r>
            <a:r>
              <a:rPr lang="ru-RU" sz="2900" b="1" dirty="0">
                <a:latin typeface="Century Gothic" panose="020B0502020202020204" pitchFamily="34" charset="0"/>
              </a:rPr>
              <a:t> прав </a:t>
            </a:r>
            <a:r>
              <a:rPr lang="ru-RU" sz="2900" b="1" dirty="0" err="1">
                <a:latin typeface="Century Gothic" panose="020B0502020202020204" pitchFamily="34" charset="0"/>
              </a:rPr>
              <a:t>дітей</a:t>
            </a:r>
            <a:r>
              <a:rPr lang="ru-RU" sz="2900" b="1" dirty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2900" b="1" dirty="0">
              <a:latin typeface="Century Gothic" panose="020B0502020202020204" pitchFamily="34" charset="0"/>
            </a:endParaRPr>
          </a:p>
          <a:p>
            <a:pPr algn="just"/>
            <a:r>
              <a:rPr lang="ru-RU" sz="2900" b="1" dirty="0" err="1">
                <a:latin typeface="Century Gothic" panose="020B0502020202020204" pitchFamily="34" charset="0"/>
              </a:rPr>
              <a:t>Продовжити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освітні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проекти</a:t>
            </a:r>
            <a:r>
              <a:rPr lang="ru-RU" sz="2900" b="1" dirty="0">
                <a:latin typeface="Century Gothic" panose="020B0502020202020204" pitchFamily="34" charset="0"/>
              </a:rPr>
              <a:t> в </a:t>
            </a:r>
            <a:r>
              <a:rPr lang="ru-RU" sz="2900" b="1" dirty="0" err="1">
                <a:latin typeface="Century Gothic" panose="020B0502020202020204" pitchFamily="34" charset="0"/>
              </a:rPr>
              <a:t>форматі</a:t>
            </a:r>
            <a:r>
              <a:rPr lang="ru-RU" sz="2900" b="1" dirty="0">
                <a:latin typeface="Century Gothic" panose="020B0502020202020204" pitchFamily="34" charset="0"/>
              </a:rPr>
              <a:t> вебінарів для </a:t>
            </a:r>
            <a:r>
              <a:rPr lang="ru-RU" sz="2900" b="1" dirty="0" err="1">
                <a:latin typeface="Century Gothic" panose="020B0502020202020204" pitchFamily="34" charset="0"/>
              </a:rPr>
              <a:t>фахівців</a:t>
            </a:r>
            <a:r>
              <a:rPr lang="ru-RU" sz="2900" b="1" dirty="0">
                <a:latin typeface="Century Gothic" panose="020B0502020202020204" pitchFamily="34" charset="0"/>
              </a:rPr>
              <a:t> і </a:t>
            </a:r>
            <a:r>
              <a:rPr lang="ru-RU" sz="2900" b="1" dirty="0" err="1">
                <a:latin typeface="Century Gothic" panose="020B0502020202020204" pitchFamily="34" charset="0"/>
              </a:rPr>
              <a:t>батьків</a:t>
            </a:r>
            <a:r>
              <a:rPr lang="ru-RU" sz="2900" b="1" dirty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2900" b="1" dirty="0">
              <a:latin typeface="Century Gothic" panose="020B0502020202020204" pitchFamily="34" charset="0"/>
            </a:endParaRPr>
          </a:p>
          <a:p>
            <a:pPr algn="just"/>
            <a:r>
              <a:rPr lang="ru-RU" sz="2900" b="1" dirty="0" err="1">
                <a:latin typeface="Century Gothic" panose="020B0502020202020204" pitchFamily="34" charset="0"/>
              </a:rPr>
              <a:t>Розширити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діапазон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співпраці</a:t>
            </a:r>
            <a:r>
              <a:rPr lang="ru-RU" sz="2900" b="1" dirty="0">
                <a:latin typeface="Century Gothic" panose="020B0502020202020204" pitchFamily="34" charset="0"/>
              </a:rPr>
              <a:t> та стати інформаційним партнером в </a:t>
            </a:r>
            <a:r>
              <a:rPr lang="ru-RU" sz="2900" b="1" dirty="0" err="1">
                <a:latin typeface="Century Gothic" panose="020B0502020202020204" pitchFamily="34" charset="0"/>
              </a:rPr>
              <a:t>соціально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значущих</a:t>
            </a:r>
            <a:r>
              <a:rPr lang="ru-RU" sz="2900" b="1" dirty="0">
                <a:latin typeface="Century Gothic" panose="020B0502020202020204" pitchFamily="34" charset="0"/>
              </a:rPr>
              <a:t> проектах, </a:t>
            </a:r>
            <a:r>
              <a:rPr lang="ru-RU" sz="2900" b="1" dirty="0" err="1">
                <a:latin typeface="Century Gothic" panose="020B0502020202020204" pitchFamily="34" charset="0"/>
              </a:rPr>
              <a:t>які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стосуються</a:t>
            </a:r>
            <a:r>
              <a:rPr lang="ru-RU" sz="2900" b="1" dirty="0">
                <a:latin typeface="Century Gothic" panose="020B0502020202020204" pitchFamily="34" charset="0"/>
              </a:rPr>
              <a:t> </a:t>
            </a:r>
            <a:r>
              <a:rPr lang="ru-RU" sz="2900" b="1" dirty="0" err="1">
                <a:latin typeface="Century Gothic" panose="020B0502020202020204" pitchFamily="34" charset="0"/>
              </a:rPr>
              <a:t>дітей</a:t>
            </a:r>
            <a:r>
              <a:rPr lang="ru-RU" sz="2900" b="1" dirty="0">
                <a:latin typeface="Century Gothic" panose="020B0502020202020204" pitchFamily="34" charset="0"/>
              </a:rPr>
              <a:t> і </a:t>
            </a:r>
            <a:r>
              <a:rPr lang="ru-RU" sz="2900" b="1" dirty="0" err="1">
                <a:latin typeface="Century Gothic" panose="020B0502020202020204" pitchFamily="34" charset="0"/>
              </a:rPr>
              <a:t>підлітків</a:t>
            </a:r>
            <a:r>
              <a:rPr lang="ru-RU" sz="2900" b="1" dirty="0">
                <a:latin typeface="Century Gothic" panose="020B0502020202020204" pitchFamily="34" charset="0"/>
              </a:rPr>
              <a:t>.</a:t>
            </a:r>
          </a:p>
          <a:p>
            <a:endParaRPr lang="ru-RU" sz="2900" dirty="0">
              <a:latin typeface="Century Gothic" panose="020B0502020202020204" pitchFamily="34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xmlns="" id="{8BB400D3-C25F-4289-B67D-E55BF315E042}"/>
              </a:ext>
            </a:extLst>
          </p:cNvPr>
          <p:cNvSpPr txBox="1">
            <a:spLocks/>
          </p:cNvSpPr>
          <p:nvPr/>
        </p:nvSpPr>
        <p:spPr>
          <a:xfrm>
            <a:off x="395536" y="6254646"/>
            <a:ext cx="8604448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1200" b="1" dirty="0">
                <a:latin typeface="Century Gothic" panose="020B0502020202020204" pitchFamily="34" charset="0"/>
              </a:rPr>
              <a:t>Завітайте на </a:t>
            </a:r>
            <a:r>
              <a:rPr lang="uk-UA" sz="1200" b="1" dirty="0">
                <a:latin typeface="Century Gothic" panose="020B0502020202020204" pitchFamily="34" charset="0"/>
                <a:hlinkClick r:id="rId3"/>
              </a:rPr>
              <a:t>наш</a:t>
            </a:r>
            <a:r>
              <a:rPr lang="ru-RU" sz="1200" b="1" dirty="0">
                <a:latin typeface="Century Gothic" panose="020B0502020202020204" pitchFamily="34" charset="0"/>
                <a:hlinkClick r:id="rId3"/>
              </a:rPr>
              <a:t> сайт </a:t>
            </a:r>
            <a:r>
              <a:rPr lang="en-US" sz="1200" b="1" dirty="0">
                <a:latin typeface="Century Gothic" panose="020B0502020202020204" pitchFamily="34" charset="0"/>
              </a:rPr>
              <a:t>- </a:t>
            </a:r>
            <a:r>
              <a:rPr lang="uk-UA" sz="1200" b="1" dirty="0">
                <a:latin typeface="Century Gothic" panose="020B0502020202020204" pitchFamily="34" charset="0"/>
              </a:rPr>
              <a:t>Приєднуйтесь</a:t>
            </a:r>
            <a:r>
              <a:rPr lang="ru-RU" sz="1200" b="1" dirty="0">
                <a:latin typeface="Century Gothic" panose="020B0502020202020204" pitchFamily="34" charset="0"/>
              </a:rPr>
              <a:t> на</a:t>
            </a:r>
            <a:r>
              <a:rPr lang="uk-UA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  <a:hlinkClick r:id="rId4"/>
              </a:rPr>
              <a:t>Facebook</a:t>
            </a:r>
            <a:r>
              <a:rPr lang="en-US" sz="1200" b="1" dirty="0">
                <a:latin typeface="Century Gothic" panose="020B0502020202020204" pitchFamily="34" charset="0"/>
              </a:rPr>
              <a:t> - </a:t>
            </a:r>
            <a:r>
              <a:rPr lang="uk-UA" sz="1200" b="1" dirty="0">
                <a:latin typeface="Century Gothic" panose="020B0502020202020204" pitchFamily="34" charset="0"/>
              </a:rPr>
              <a:t>Дивіться</a:t>
            </a:r>
            <a:r>
              <a:rPr lang="ru-RU" sz="1200" b="1" dirty="0">
                <a:latin typeface="Century Gothic" panose="020B0502020202020204" pitchFamily="34" charset="0"/>
              </a:rPr>
              <a:t> на </a:t>
            </a:r>
            <a:r>
              <a:rPr lang="en-US" sz="1200" b="1" dirty="0">
                <a:latin typeface="Century Gothic" panose="020B0502020202020204" pitchFamily="34" charset="0"/>
                <a:hlinkClick r:id="rId5"/>
              </a:rPr>
              <a:t>YouTube</a:t>
            </a:r>
            <a:endParaRPr lang="ru-RU" sz="1200" b="1" dirty="0">
              <a:latin typeface="Century Gothic" panose="020B0502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18791"/>
            <a:ext cx="2245431" cy="561527"/>
          </a:xfrm>
          <a:prstGeom prst="rect">
            <a:avLst/>
          </a:prstGeom>
        </p:spPr>
      </p:pic>
      <p:pic>
        <p:nvPicPr>
          <p:cNvPr id="5" name="Picture 8" descr="uisr_emblem_new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9177"/>
            <a:ext cx="2123728" cy="67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577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78966D-A284-4F6F-AF08-70DE1F10047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99593" y="548680"/>
            <a:ext cx="7848872" cy="561504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uk-UA" sz="1400" b="1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uk-UA" sz="1400" b="1" i="1" dirty="0">
                <a:latin typeface="Century Gothic" panose="020B0502020202020204" pitchFamily="34" charset="0"/>
              </a:rPr>
              <a:t>У період з вересня до грудень 2019 року ми плануємо наступні </a:t>
            </a:r>
            <a:r>
              <a:rPr lang="uk-UA" sz="1400" b="1" i="1" dirty="0" err="1">
                <a:latin typeface="Century Gothic" panose="020B0502020202020204" pitchFamily="34" charset="0"/>
              </a:rPr>
              <a:t>вебінари</a:t>
            </a:r>
            <a:r>
              <a:rPr lang="uk-UA" sz="1400" b="1" i="1" dirty="0">
                <a:latin typeface="Century Gothic" panose="020B0502020202020204" pitchFamily="34" charset="0"/>
              </a:rPr>
              <a:t> для спеціалістів та лікарів, батьків та підлітків:</a:t>
            </a:r>
          </a:p>
          <a:p>
            <a:pPr marL="0" indent="0" algn="just">
              <a:buNone/>
            </a:pPr>
            <a:endParaRPr lang="uk-UA" sz="1400" b="1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Чому підлітки ризикують? Причини виникнення девіантної поведінки. </a:t>
            </a:r>
            <a:r>
              <a:rPr lang="uk-UA" sz="1400" b="1" dirty="0" err="1">
                <a:latin typeface="Century Gothic" panose="020B0502020202020204" pitchFamily="34" charset="0"/>
              </a:rPr>
              <a:t>Адикції</a:t>
            </a:r>
            <a:r>
              <a:rPr lang="uk-UA" sz="1400" b="1" dirty="0">
                <a:latin typeface="Century Gothic" panose="020B0502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Особливості розвитку дітей і підлітків. Вікові особливості та фактори затримки розвитку. Мотивування підлітків.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Основи «дружнього підходу» в наданні медичної допомоги підліткам та молоді. Характеристика «дружніх до молоді» послуг. Аналіз поточного законодавства щодо надання медичної допомоги підліткам. Основи ефективної взаємодії між медичними працівниками та підлітками.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Розширена ініціатива ВООЗ та ЮНІСЕФ «Лікарня, доброзичлива до дитини» в Україні і  в світі. Досягнення та виклики сучасності.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Статеве дозрівання підлітків. Етапи формування сексуальності.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ВІЛ-інфекція та підлітки. Мета, завдання принципи та порядок добровільного консультування та тестування (ДКТ) на ВІЛ-інфекції. Принцип конфіденційності під час ДКТ.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Сучасні методи профілактичної роботи з підлітками.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Особливості консультування дітей та підлітків, які зазнали насильство.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Особливості роботи з підлітками</a:t>
            </a:r>
            <a:r>
              <a:rPr lang="uk-UA" sz="1400" b="1">
                <a:latin typeface="Century Gothic" panose="020B0502020202020204" pitchFamily="34" charset="0"/>
              </a:rPr>
              <a:t>, у </a:t>
            </a:r>
            <a:r>
              <a:rPr lang="uk-UA" sz="1400" b="1" dirty="0">
                <a:latin typeface="Century Gothic" panose="020B0502020202020204" pitchFamily="34" charset="0"/>
              </a:rPr>
              <a:t>тому числі, з груп ризику.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Базові навички консультування для фахівців, що працюють зі споживачами ПАР.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Особливості консультування і роботи з підлітками, які вживають ПАР.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Наслідки ризикованої поведінки підлітків (ІПСШ,ВІЛ, незапланована вагітність).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Підлітки у конфлікті з законом.</a:t>
            </a:r>
          </a:p>
          <a:p>
            <a:pPr marL="0" indent="0" algn="just">
              <a:buNone/>
            </a:pPr>
            <a:r>
              <a:rPr lang="uk-UA" sz="1400" b="1" dirty="0">
                <a:latin typeface="Century Gothic" panose="020B0502020202020204" pitchFamily="34" charset="0"/>
              </a:rPr>
              <a:t>- Психічне здоров’я підлітків. Тривожно-депресивні розлади.</a:t>
            </a:r>
          </a:p>
          <a:p>
            <a:pPr algn="just">
              <a:buFontTx/>
              <a:buChar char="-"/>
            </a:pPr>
            <a:endParaRPr lang="uk-UA" sz="1400" b="1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endParaRPr lang="uk-UA" sz="1400" b="1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endParaRPr lang="uk-UA" sz="1400" b="1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endParaRPr lang="ru-RU" sz="2200" dirty="0"/>
          </a:p>
          <a:p>
            <a:endParaRPr lang="ru-RU" sz="22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948CD738-63A1-4371-9B31-56655693C78E}"/>
              </a:ext>
            </a:extLst>
          </p:cNvPr>
          <p:cNvSpPr txBox="1">
            <a:spLocks/>
          </p:cNvSpPr>
          <p:nvPr/>
        </p:nvSpPr>
        <p:spPr>
          <a:xfrm>
            <a:off x="1206882" y="615221"/>
            <a:ext cx="6548702" cy="890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290" y="188640"/>
            <a:ext cx="2365998" cy="591678"/>
          </a:xfrm>
          <a:prstGeom prst="rect">
            <a:avLst/>
          </a:prstGeom>
        </p:spPr>
      </p:pic>
      <p:sp>
        <p:nvSpPr>
          <p:cNvPr id="10" name="Текст 2">
            <a:extLst>
              <a:ext uri="{FF2B5EF4-FFF2-40B4-BE49-F238E27FC236}">
                <a16:creationId xmlns:a16="http://schemas.microsoft.com/office/drawing/2014/main" xmlns="" id="{8BB400D3-C25F-4289-B67D-E55BF315E042}"/>
              </a:ext>
            </a:extLst>
          </p:cNvPr>
          <p:cNvSpPr txBox="1">
            <a:spLocks/>
          </p:cNvSpPr>
          <p:nvPr/>
        </p:nvSpPr>
        <p:spPr>
          <a:xfrm>
            <a:off x="395536" y="6254646"/>
            <a:ext cx="8604448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1200" b="1" dirty="0">
                <a:latin typeface="Century Gothic" panose="020B0502020202020204" pitchFamily="34" charset="0"/>
              </a:rPr>
              <a:t>Завітайте на </a:t>
            </a:r>
            <a:r>
              <a:rPr lang="uk-UA" sz="1200" b="1" dirty="0">
                <a:latin typeface="Century Gothic" panose="020B0502020202020204" pitchFamily="34" charset="0"/>
                <a:hlinkClick r:id="rId3"/>
              </a:rPr>
              <a:t>наш</a:t>
            </a:r>
            <a:r>
              <a:rPr lang="ru-RU" sz="1200" b="1" dirty="0">
                <a:latin typeface="Century Gothic" panose="020B0502020202020204" pitchFamily="34" charset="0"/>
                <a:hlinkClick r:id="rId3"/>
              </a:rPr>
              <a:t> сайт </a:t>
            </a:r>
            <a:r>
              <a:rPr lang="en-US" sz="1200" b="1" dirty="0">
                <a:latin typeface="Century Gothic" panose="020B0502020202020204" pitchFamily="34" charset="0"/>
              </a:rPr>
              <a:t>- </a:t>
            </a:r>
            <a:r>
              <a:rPr lang="uk-UA" sz="1200" b="1" dirty="0">
                <a:latin typeface="Century Gothic" panose="020B0502020202020204" pitchFamily="34" charset="0"/>
              </a:rPr>
              <a:t>Приєднуйтесь</a:t>
            </a:r>
            <a:r>
              <a:rPr lang="ru-RU" sz="1200" b="1" dirty="0">
                <a:latin typeface="Century Gothic" panose="020B0502020202020204" pitchFamily="34" charset="0"/>
              </a:rPr>
              <a:t> на</a:t>
            </a:r>
            <a:r>
              <a:rPr lang="uk-UA" sz="1200" b="1" dirty="0">
                <a:latin typeface="Century Gothic" panose="020B0502020202020204" pitchFamily="34" charset="0"/>
              </a:rPr>
              <a:t> </a:t>
            </a:r>
            <a:r>
              <a:rPr lang="en-US" sz="1200" b="1" dirty="0">
                <a:latin typeface="Century Gothic" panose="020B0502020202020204" pitchFamily="34" charset="0"/>
                <a:hlinkClick r:id="rId4"/>
              </a:rPr>
              <a:t>Facebook</a:t>
            </a:r>
            <a:r>
              <a:rPr lang="en-US" sz="1200" b="1" dirty="0">
                <a:latin typeface="Century Gothic" panose="020B0502020202020204" pitchFamily="34" charset="0"/>
              </a:rPr>
              <a:t> - </a:t>
            </a:r>
            <a:r>
              <a:rPr lang="uk-UA" sz="1200" b="1" dirty="0">
                <a:latin typeface="Century Gothic" panose="020B0502020202020204" pitchFamily="34" charset="0"/>
              </a:rPr>
              <a:t>Дивіться</a:t>
            </a:r>
            <a:r>
              <a:rPr lang="ru-RU" sz="1200" b="1" dirty="0">
                <a:latin typeface="Century Gothic" panose="020B0502020202020204" pitchFamily="34" charset="0"/>
              </a:rPr>
              <a:t> на </a:t>
            </a:r>
            <a:r>
              <a:rPr lang="en-US" sz="1200" b="1" dirty="0">
                <a:latin typeface="Century Gothic" panose="020B0502020202020204" pitchFamily="34" charset="0"/>
                <a:hlinkClick r:id="rId5"/>
              </a:rPr>
              <a:t>YouTube</a:t>
            </a:r>
            <a:endParaRPr lang="ru-RU" sz="1200" b="1" dirty="0">
              <a:latin typeface="Century Gothic" panose="020B0502020202020204" pitchFamily="34" charset="0"/>
            </a:endParaRPr>
          </a:p>
        </p:txBody>
      </p:sp>
      <p:pic>
        <p:nvPicPr>
          <p:cNvPr id="6" name="Picture 8" descr="uisr_emblem_new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9177"/>
            <a:ext cx="2123728" cy="67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1933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</TotalTime>
  <Words>482</Words>
  <Application>Microsoft Office PowerPoint</Application>
  <PresentationFormat>Экран (4:3)</PresentationFormat>
  <Paragraphs>56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Администратор</cp:lastModifiedBy>
  <cp:revision>27</cp:revision>
  <dcterms:created xsi:type="dcterms:W3CDTF">2019-08-22T08:57:35Z</dcterms:created>
  <dcterms:modified xsi:type="dcterms:W3CDTF">2019-08-27T06:07:59Z</dcterms:modified>
</cp:coreProperties>
</file>